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0" r:id="rId4"/>
    <p:sldId id="261" r:id="rId5"/>
    <p:sldId id="262" r:id="rId6"/>
    <p:sldId id="263" r:id="rId7"/>
    <p:sldId id="265" r:id="rId8"/>
    <p:sldId id="266" r:id="rId9"/>
    <p:sldId id="267" r:id="rId10"/>
    <p:sldId id="264" r:id="rId11"/>
    <p:sldId id="268" r:id="rId12"/>
    <p:sldId id="269" r:id="rId13"/>
    <p:sldId id="271" r:id="rId14"/>
    <p:sldId id="272"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535C-6F12-4D97-97BA-A4DABF68CE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E2DDA1-2440-461E-A06F-20E9A12A6B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2AD6F7-0142-4E96-AFF4-DEC0EAC5EA52}"/>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EB3F44FE-D9E9-41B3-AD64-146316E8D5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E0BAE3-FE1E-4D42-82B7-4AF043DEC46D}"/>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205985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9455-0787-4981-B205-FBB3E32B34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38F91D-A34B-4754-B554-3B9ECB2ABD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65C0C4-0AB8-411C-A98A-B0DFA6AF8559}"/>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C7D4C1E6-8111-429F-BDDE-34377142F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23AF65-05BD-4DD0-B8ED-C489E657F8C1}"/>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122110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B7F87-771A-4ECA-B9B7-5DFB51BA7A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5F3947-B7CE-49F9-965C-9D1367A0DB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B41650-663D-4B4D-AEF6-1EE694BC3D24}"/>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807CBED0-A65C-4378-BC55-3DC0CEAF9F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541386-A5F5-47A6-9ACB-F860D2E4F436}"/>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45185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08BFC-ECB0-4C0B-A6E8-838BD19BC7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3E13C4-AC00-4D9A-B5D0-B8D692FB35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9DC3BC-631E-4EF4-8844-3751306A6060}"/>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9DF54A66-84E0-44F3-A9E6-909DB95172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DD1E27-E72D-4DA6-9CF1-6F3445B3FD92}"/>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19663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618B1-F21D-451D-827E-9372FC25C8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D5EC5C-6AC2-42D5-B84C-1052093A5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A1DAB-B6A6-4E88-9241-9219387FF2F6}"/>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1A76E508-6BED-4763-838B-EF27B53FB3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DCEF3A-D536-41D0-A41E-3DC469164DB0}"/>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82578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F31B-5043-42E7-B46D-9D0AD81825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B3DEDB-B73E-4A3F-9474-F4DE2B4D05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51C2CA-614C-4C71-9975-8009F80E9A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85142C-E4E1-4BAC-A0D1-4BF5BF65CB81}"/>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6" name="Footer Placeholder 5">
            <a:extLst>
              <a:ext uri="{FF2B5EF4-FFF2-40B4-BE49-F238E27FC236}">
                <a16:creationId xmlns:a16="http://schemas.microsoft.com/office/drawing/2014/main" id="{444D7F8E-51A7-4879-A22D-7DB910E056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1E38B0-B315-4BC3-9593-CB359E40A960}"/>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402867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CBB2-7C59-48E6-AC1F-B1A88BC8BA0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D3AA01-EDED-4A3C-A442-1389883DE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EA3C20-6927-43B4-A3E0-AC117EDD6F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8C0571-2DC6-4286-91B2-4871136C84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005DF2-BA44-4B91-BB06-25374BBF00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203A27-5D3D-41D7-84A4-A8F18E97F510}"/>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8" name="Footer Placeholder 7">
            <a:extLst>
              <a:ext uri="{FF2B5EF4-FFF2-40B4-BE49-F238E27FC236}">
                <a16:creationId xmlns:a16="http://schemas.microsoft.com/office/drawing/2014/main" id="{D77AF62E-D717-4502-94BB-5F5CC76E65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D58BF9-AB9A-41C6-8507-31C9900A9960}"/>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92147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C5BDE-6E3B-483E-89BB-869D6774BC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CBC36F-45EC-4CB1-93F6-F49DBD14A2E6}"/>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4" name="Footer Placeholder 3">
            <a:extLst>
              <a:ext uri="{FF2B5EF4-FFF2-40B4-BE49-F238E27FC236}">
                <a16:creationId xmlns:a16="http://schemas.microsoft.com/office/drawing/2014/main" id="{D98E10BD-AA30-49D1-8027-FA22B95ECA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79FC67-FB59-47C0-A0AF-2823F9D2EBBB}"/>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31898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5D95D-4123-4755-AA81-56AE0AA92701}"/>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3" name="Footer Placeholder 2">
            <a:extLst>
              <a:ext uri="{FF2B5EF4-FFF2-40B4-BE49-F238E27FC236}">
                <a16:creationId xmlns:a16="http://schemas.microsoft.com/office/drawing/2014/main" id="{E38BE6C1-2180-49EC-8B34-521C208CFF9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CB9FDB-9882-4633-BD86-C406878B2D23}"/>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1983057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B579-7105-49D9-9D01-987B0DD25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9E5445-2698-454D-B8B5-F33C1A0687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8EA039-5AC4-441A-BA1B-F55102BF0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422B7-992C-4965-B2F1-59C505CC5A0E}"/>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6" name="Footer Placeholder 5">
            <a:extLst>
              <a:ext uri="{FF2B5EF4-FFF2-40B4-BE49-F238E27FC236}">
                <a16:creationId xmlns:a16="http://schemas.microsoft.com/office/drawing/2014/main" id="{2713EEA6-2192-45CE-810A-BE53A77CFC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3398F2-0595-4CC9-86A7-05662A517D03}"/>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403628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FC58D-671F-4B06-8994-6BF162A6D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B3AC72-3D7F-4DA6-B005-18656EAE9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47C359-3AD1-49E2-AF79-EDE8CE16BA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EC6555-EEBE-40E1-AD41-DB69106FB01D}"/>
              </a:ext>
            </a:extLst>
          </p:cNvPr>
          <p:cNvSpPr>
            <a:spLocks noGrp="1"/>
          </p:cNvSpPr>
          <p:nvPr>
            <p:ph type="dt" sz="half" idx="10"/>
          </p:nvPr>
        </p:nvSpPr>
        <p:spPr/>
        <p:txBody>
          <a:bodyPr/>
          <a:lstStyle/>
          <a:p>
            <a:fld id="{21149953-2D58-46F0-A98E-C36907CAAD63}" type="datetimeFigureOut">
              <a:rPr lang="en-GB" smtClean="0"/>
              <a:t>23/04/2022</a:t>
            </a:fld>
            <a:endParaRPr lang="en-GB"/>
          </a:p>
        </p:txBody>
      </p:sp>
      <p:sp>
        <p:nvSpPr>
          <p:cNvPr id="6" name="Footer Placeholder 5">
            <a:extLst>
              <a:ext uri="{FF2B5EF4-FFF2-40B4-BE49-F238E27FC236}">
                <a16:creationId xmlns:a16="http://schemas.microsoft.com/office/drawing/2014/main" id="{06A71BBB-43EA-44FB-8B68-B7D6D257BB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8BC0-CBBB-4EF3-BA59-7C70EE620543}"/>
              </a:ext>
            </a:extLst>
          </p:cNvPr>
          <p:cNvSpPr>
            <a:spLocks noGrp="1"/>
          </p:cNvSpPr>
          <p:nvPr>
            <p:ph type="sldNum" sz="quarter" idx="12"/>
          </p:nvPr>
        </p:nvSpPr>
        <p:spPr/>
        <p:txBody>
          <a:bodyPr/>
          <a:lstStyle/>
          <a:p>
            <a:fld id="{7295869A-3B60-41AA-9E30-D696DB41E249}" type="slidenum">
              <a:rPr lang="en-GB" smtClean="0"/>
              <a:t>‹#›</a:t>
            </a:fld>
            <a:endParaRPr lang="en-GB"/>
          </a:p>
        </p:txBody>
      </p:sp>
    </p:spTree>
    <p:extLst>
      <p:ext uri="{BB962C8B-B14F-4D97-AF65-F5344CB8AC3E}">
        <p14:creationId xmlns:p14="http://schemas.microsoft.com/office/powerpoint/2010/main" val="138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BBC83-9A0F-410F-99B4-54F721B4B3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5BC00C-8743-4F73-B647-4A8F488913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901C96-07EE-4275-84B2-07F399B3E8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49953-2D58-46F0-A98E-C36907CAAD63}" type="datetimeFigureOut">
              <a:rPr lang="en-GB" smtClean="0"/>
              <a:t>23/04/2022</a:t>
            </a:fld>
            <a:endParaRPr lang="en-GB"/>
          </a:p>
        </p:txBody>
      </p:sp>
      <p:sp>
        <p:nvSpPr>
          <p:cNvPr id="5" name="Footer Placeholder 4">
            <a:extLst>
              <a:ext uri="{FF2B5EF4-FFF2-40B4-BE49-F238E27FC236}">
                <a16:creationId xmlns:a16="http://schemas.microsoft.com/office/drawing/2014/main" id="{311EC99B-4101-470A-ADFE-C24BFBB66D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FE00C7-50D7-49C3-B1C9-F6787B5FA8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5869A-3B60-41AA-9E30-D696DB41E249}" type="slidenum">
              <a:rPr lang="en-GB" smtClean="0"/>
              <a:t>‹#›</a:t>
            </a:fld>
            <a:endParaRPr lang="en-GB"/>
          </a:p>
        </p:txBody>
      </p:sp>
    </p:spTree>
    <p:extLst>
      <p:ext uri="{BB962C8B-B14F-4D97-AF65-F5344CB8AC3E}">
        <p14:creationId xmlns:p14="http://schemas.microsoft.com/office/powerpoint/2010/main" val="243917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u.jotform.com/20279310213304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iwwf.sport/wp-content/uploads/2021/02/IWWF-On-Water-Concussion-Recognition-Tool-230221.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ms.iwwf.spor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Logo, company name&#10;&#10;Description automatically generated">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962163" y="1079053"/>
            <a:ext cx="7746709" cy="4658320"/>
          </a:xfrm>
          <a:prstGeom prst="rect">
            <a:avLst/>
          </a:prstGeom>
        </p:spPr>
      </p:pic>
      <p:sp>
        <p:nvSpPr>
          <p:cNvPr id="2" name="TextBox 1">
            <a:extLst>
              <a:ext uri="{FF2B5EF4-FFF2-40B4-BE49-F238E27FC236}">
                <a16:creationId xmlns:a16="http://schemas.microsoft.com/office/drawing/2014/main" id="{D515708C-B7C6-47FC-9713-63BFE6E26A7E}"/>
              </a:ext>
            </a:extLst>
          </p:cNvPr>
          <p:cNvSpPr txBox="1"/>
          <p:nvPr/>
        </p:nvSpPr>
        <p:spPr>
          <a:xfrm>
            <a:off x="9314510" y="4849042"/>
            <a:ext cx="2666194" cy="1446550"/>
          </a:xfrm>
          <a:prstGeom prst="rect">
            <a:avLst/>
          </a:prstGeom>
          <a:noFill/>
        </p:spPr>
        <p:txBody>
          <a:bodyPr wrap="square" rtlCol="0">
            <a:spAutoFit/>
          </a:bodyPr>
          <a:lstStyle/>
          <a:p>
            <a:r>
              <a:rPr lang="nl-BE" sz="4400" b="1" dirty="0"/>
              <a:t>New Rules</a:t>
            </a:r>
          </a:p>
          <a:p>
            <a:pPr algn="ctr"/>
            <a:r>
              <a:rPr lang="nl-BE" sz="4400" b="1" dirty="0"/>
              <a:t>2022</a:t>
            </a:r>
            <a:endParaRPr lang="en-GB" sz="4400" b="1" dirty="0"/>
          </a:p>
        </p:txBody>
      </p:sp>
    </p:spTree>
    <p:extLst>
      <p:ext uri="{BB962C8B-B14F-4D97-AF65-F5344CB8AC3E}">
        <p14:creationId xmlns:p14="http://schemas.microsoft.com/office/powerpoint/2010/main" val="1487981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a:t>
            </a:r>
            <a:r>
              <a:rPr lang="nl-BE" dirty="0" err="1"/>
              <a:t>Specific</a:t>
            </a:r>
            <a:r>
              <a:rPr lang="nl-BE" dirty="0"/>
              <a:t> </a:t>
            </a:r>
            <a:r>
              <a:rPr lang="nl-BE" dirty="0" err="1"/>
              <a:t>Competition</a:t>
            </a:r>
            <a:r>
              <a:rPr lang="nl-BE" dirty="0"/>
              <a:t> Rules (SC3)</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p:txBody>
          <a:bodyPr/>
          <a:lstStyle/>
          <a:p>
            <a:pPr marL="0" indent="0">
              <a:buNone/>
            </a:pPr>
            <a:r>
              <a:rPr lang="nl-BE" dirty="0" err="1"/>
              <a:t>Confederation</a:t>
            </a:r>
            <a:r>
              <a:rPr lang="nl-BE" dirty="0"/>
              <a:t> Cableski Junior </a:t>
            </a:r>
            <a:r>
              <a:rPr lang="nl-BE" dirty="0" err="1"/>
              <a:t>Championships</a:t>
            </a:r>
            <a:endParaRPr lang="nl-BE" dirty="0"/>
          </a:p>
          <a:p>
            <a:r>
              <a:rPr lang="nl-BE" dirty="0" err="1"/>
              <a:t>Rule</a:t>
            </a:r>
            <a:r>
              <a:rPr lang="nl-BE" dirty="0"/>
              <a:t> SC3.3: Non Team </a:t>
            </a:r>
            <a:r>
              <a:rPr lang="nl-BE" dirty="0" err="1"/>
              <a:t>Skiers</a:t>
            </a:r>
            <a:endParaRPr lang="nl-BE" dirty="0"/>
          </a:p>
          <a:p>
            <a:pPr marL="0" indent="0">
              <a:buNone/>
            </a:pPr>
            <a:r>
              <a:rPr lang="en-US" sz="1800" kern="150" dirty="0">
                <a:effectLst/>
                <a:latin typeface="Arial" panose="020B0604020202020204" pitchFamily="34" charset="0"/>
                <a:ea typeface="Times New Roman" panose="02020603050405020304" pitchFamily="18" charset="0"/>
                <a:cs typeface="Arial Unicode MS" panose="020B0604020202020204"/>
              </a:rPr>
              <a:t>A maximum number of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2</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5</a:t>
            </a:r>
            <a:r>
              <a:rPr lang="en-US" sz="1800" kern="150" dirty="0">
                <a:effectLst/>
                <a:latin typeface="Arial" panose="020B0604020202020204" pitchFamily="34" charset="0"/>
                <a:ea typeface="Times New Roman" panose="02020603050405020304" pitchFamily="18" charset="0"/>
                <a:cs typeface="Arial Unicode MS" panose="020B0604020202020204"/>
              </a:rPr>
              <a:t> skiers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for the U15 and another 5 skiers for the U19 (male or female), </a:t>
            </a:r>
            <a:r>
              <a:rPr lang="en-US" sz="1800" kern="150" dirty="0">
                <a:effectLst/>
                <a:latin typeface="Arial" panose="020B0604020202020204" pitchFamily="34" charset="0"/>
                <a:ea typeface="Times New Roman" panose="02020603050405020304" pitchFamily="18" charset="0"/>
                <a:cs typeface="Arial Unicode MS" panose="020B0604020202020204"/>
              </a:rPr>
              <a:t>not selected for their national team may compete in the Confederation E</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&amp;A</a:t>
            </a:r>
            <a:r>
              <a:rPr lang="de-DE" sz="1800" kern="150" dirty="0">
                <a:effectLst/>
                <a:latin typeface="Arial" panose="020B0604020202020204" pitchFamily="34" charset="0"/>
                <a:ea typeface="Times New Roman" panose="02020603050405020304" pitchFamily="18" charset="0"/>
                <a:cs typeface="Arial Unicode MS" panose="020B0604020202020204"/>
              </a:rPr>
              <a:t>C </a:t>
            </a:r>
            <a:r>
              <a:rPr lang="en-US" sz="1800" kern="150" dirty="0">
                <a:effectLst/>
                <a:latin typeface="Arial" panose="020B0604020202020204" pitchFamily="34" charset="0"/>
                <a:ea typeface="Times New Roman" panose="02020603050405020304" pitchFamily="18" charset="0"/>
                <a:cs typeface="Arial Unicode MS" panose="020B0604020202020204"/>
              </a:rPr>
              <a:t>Cableski Junior Championships as individuals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in only one discipline each</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Skiers entering as individuals, are allowed to participate in all events, Jump, Slalom, Tricks and Overall.</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dirty="0"/>
          </a:p>
        </p:txBody>
      </p:sp>
    </p:spTree>
    <p:extLst>
      <p:ext uri="{BB962C8B-B14F-4D97-AF65-F5344CB8AC3E}">
        <p14:creationId xmlns:p14="http://schemas.microsoft.com/office/powerpoint/2010/main" val="144273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a:t>
            </a:r>
            <a:r>
              <a:rPr lang="nl-BE" dirty="0" err="1"/>
              <a:t>Specific</a:t>
            </a:r>
            <a:r>
              <a:rPr lang="nl-BE" dirty="0"/>
              <a:t> </a:t>
            </a:r>
            <a:r>
              <a:rPr lang="nl-BE" dirty="0" err="1"/>
              <a:t>Competition</a:t>
            </a:r>
            <a:r>
              <a:rPr lang="nl-BE" dirty="0"/>
              <a:t> Rules (SC4)</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p:txBody>
          <a:bodyPr/>
          <a:lstStyle/>
          <a:p>
            <a:pPr marL="0" indent="0">
              <a:buNone/>
            </a:pPr>
            <a:r>
              <a:rPr lang="nl-BE" dirty="0" err="1"/>
              <a:t>Confederation</a:t>
            </a:r>
            <a:r>
              <a:rPr lang="nl-BE" dirty="0"/>
              <a:t> Cableski Senior </a:t>
            </a:r>
            <a:r>
              <a:rPr lang="nl-BE" dirty="0" err="1"/>
              <a:t>Championships</a:t>
            </a:r>
            <a:endParaRPr lang="nl-BE" dirty="0"/>
          </a:p>
          <a:p>
            <a:r>
              <a:rPr lang="nl-BE" dirty="0" err="1"/>
              <a:t>Rule</a:t>
            </a:r>
            <a:r>
              <a:rPr lang="nl-BE" dirty="0"/>
              <a:t> SC4.1.2: </a:t>
            </a:r>
            <a:r>
              <a:rPr lang="nl-BE" dirty="0" err="1"/>
              <a:t>Categories</a:t>
            </a:r>
            <a:endParaRPr lang="nl-BE" dirty="0"/>
          </a:p>
          <a:p>
            <a:pPr marL="0" indent="0" algn="just">
              <a:buNone/>
            </a:pPr>
            <a:r>
              <a:rPr lang="en-US" sz="1800" kern="150" dirty="0">
                <a:effectLst/>
                <a:latin typeface="Arial" panose="020B0604020202020204" pitchFamily="34" charset="0"/>
                <a:ea typeface="Times New Roman" panose="02020603050405020304" pitchFamily="18" charset="0"/>
                <a:cs typeface="Arial Unicode MS" panose="020B0604020202020204"/>
              </a:rPr>
              <a:t>Skiers belonging to the age categories Seniors 1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and</a:t>
            </a:r>
            <a:r>
              <a:rPr lang="en-US" sz="1800" kern="150" dirty="0">
                <a:effectLst/>
                <a:latin typeface="Arial" panose="020B0604020202020204" pitchFamily="34" charset="0"/>
                <a:ea typeface="Times New Roman" panose="02020603050405020304" pitchFamily="18" charset="0"/>
                <a:cs typeface="Arial Unicode MS" panose="020B0604020202020204"/>
              </a:rPr>
              <a:t> Seniors 2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or Seniors 3</a:t>
            </a:r>
            <a:r>
              <a:rPr lang="en-US" sz="1800" kern="150" dirty="0">
                <a:effectLst/>
                <a:latin typeface="Arial" panose="020B0604020202020204" pitchFamily="34" charset="0"/>
                <a:ea typeface="Times New Roman" panose="02020603050405020304" pitchFamily="18" charset="0"/>
                <a:cs typeface="Arial Unicode MS" panose="020B0604020202020204"/>
              </a:rPr>
              <a:t> as laid down in the Rule G4.2 are eligible for this Championships.</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pPr>
            <a:r>
              <a:rPr lang="en-US" sz="1800" kern="150" dirty="0">
                <a:latin typeface="Arial" panose="020B0604020202020204" pitchFamily="34" charset="0"/>
                <a:ea typeface="Times New Roman" panose="02020603050405020304" pitchFamily="18" charset="0"/>
                <a:cs typeface="Arial Unicode MS" panose="020B0604020202020204"/>
              </a:rPr>
              <a:t>A</a:t>
            </a:r>
            <a:r>
              <a:rPr lang="en-US" sz="1800" kern="150" dirty="0">
                <a:effectLst/>
                <a:latin typeface="Arial" panose="020B0604020202020204" pitchFamily="34" charset="0"/>
                <a:ea typeface="Times New Roman" panose="02020603050405020304" pitchFamily="18" charset="0"/>
                <a:cs typeface="Arial Unicode MS" panose="020B0604020202020204"/>
              </a:rPr>
              <a:t>ll skiers participating in the E</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&amp;A</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 Cableski Senior Championships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will be put together in one age category and</a:t>
            </a:r>
            <a:r>
              <a:rPr lang="en-US" sz="1800" kern="150" dirty="0">
                <a:effectLst/>
                <a:latin typeface="Arial" panose="020B0604020202020204" pitchFamily="34" charset="0"/>
                <a:ea typeface="Times New Roman" panose="02020603050405020304" pitchFamily="18" charset="0"/>
                <a:cs typeface="Arial Unicode MS" panose="020B0604020202020204"/>
              </a:rPr>
              <a:t> will ski with the rules of the</a:t>
            </a:r>
            <a:r>
              <a:rPr lang="en-US" sz="1800" kern="150" dirty="0">
                <a:solidFill>
                  <a:srgbClr val="0070C0"/>
                </a:solidFill>
                <a:effectLst/>
                <a:latin typeface="Arial" panose="020B0604020202020204" pitchFamily="34" charset="0"/>
                <a:ea typeface="Times New Roman" panose="02020603050405020304" pitchFamily="18" charset="0"/>
                <a:cs typeface="Arial Unicode MS" panose="020B0604020202020204"/>
              </a:rPr>
              <a:t>ir</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Senior 1</a:t>
            </a:r>
            <a:r>
              <a:rPr lang="en-US" sz="1800" kern="150" dirty="0">
                <a:effectLst/>
                <a:latin typeface="Arial" panose="020B0604020202020204" pitchFamily="34" charset="0"/>
                <a:ea typeface="Times New Roman" panose="02020603050405020304" pitchFamily="18" charset="0"/>
                <a:cs typeface="Arial Unicode MS" panose="020B0604020202020204"/>
              </a:rPr>
              <a:t> age category as laid down in the Cableski Technical Rules.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However if less than 5 skiers are entered in the Senior 2 age category, in any event, the Senior 2 category will not be opened for that event and skiers eligible as Senior 2 will ski with the Senior 1 category under the technical conditions of the Senior 1 category for that event.</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r>
              <a:rPr lang="en-GB" dirty="0"/>
              <a:t>Rule SC4.2: Team Selection</a:t>
            </a:r>
          </a:p>
          <a:p>
            <a:pPr marL="0" indent="0">
              <a:buNone/>
            </a:pPr>
            <a:r>
              <a:rPr lang="en-US" sz="1800" kern="150" dirty="0">
                <a:effectLst/>
                <a:latin typeface="Arial" panose="020B0604020202020204" pitchFamily="34" charset="0"/>
                <a:ea typeface="Times New Roman" panose="02020603050405020304" pitchFamily="18" charset="0"/>
                <a:cs typeface="Arial Unicode MS" panose="020B0604020202020204"/>
              </a:rPr>
              <a:t>Each team for the Confederation E</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&amp;A</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 Cableski Seniors Championships shall consist of a maximum of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5</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6</a:t>
            </a:r>
            <a:r>
              <a:rPr lang="en-US" sz="1800" kern="150" dirty="0">
                <a:effectLst/>
                <a:latin typeface="Arial" panose="020B0604020202020204" pitchFamily="34" charset="0"/>
                <a:ea typeface="Times New Roman" panose="02020603050405020304" pitchFamily="18" charset="0"/>
                <a:cs typeface="Arial Unicode MS" panose="020B0604020202020204"/>
              </a:rPr>
              <a:t> skiers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either from the Senior 1 or Senior 2 age category</a:t>
            </a:r>
            <a:r>
              <a:rPr lang="en-US" sz="1800" kern="150" dirty="0">
                <a:effectLst/>
                <a:latin typeface="Arial" panose="020B0604020202020204" pitchFamily="34" charset="0"/>
                <a:ea typeface="Times New Roman" panose="02020603050405020304" pitchFamily="18" charset="0"/>
                <a:cs typeface="Arial Unicode MS" panose="020B0604020202020204"/>
              </a:rPr>
              <a:t>, with the further limitation that no team may have more than 4 men or 4 women.</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dirty="0"/>
          </a:p>
        </p:txBody>
      </p:sp>
    </p:spTree>
    <p:extLst>
      <p:ext uri="{BB962C8B-B14F-4D97-AF65-F5344CB8AC3E}">
        <p14:creationId xmlns:p14="http://schemas.microsoft.com/office/powerpoint/2010/main" val="3444994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a:t>
            </a:r>
            <a:r>
              <a:rPr lang="nl-BE" dirty="0" err="1"/>
              <a:t>Specific</a:t>
            </a:r>
            <a:r>
              <a:rPr lang="nl-BE" dirty="0"/>
              <a:t> </a:t>
            </a:r>
            <a:r>
              <a:rPr lang="nl-BE" dirty="0" err="1"/>
              <a:t>Competition</a:t>
            </a:r>
            <a:r>
              <a:rPr lang="nl-BE" dirty="0"/>
              <a:t> Rules (SC4)</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p:txBody>
          <a:bodyPr/>
          <a:lstStyle/>
          <a:p>
            <a:r>
              <a:rPr lang="nl-BE" dirty="0" err="1"/>
              <a:t>Rule</a:t>
            </a:r>
            <a:r>
              <a:rPr lang="nl-BE" dirty="0"/>
              <a:t> SC4.3: Non-team </a:t>
            </a:r>
            <a:r>
              <a:rPr lang="nl-BE" dirty="0" err="1"/>
              <a:t>skiers</a:t>
            </a:r>
            <a:endParaRPr lang="nl-BE" dirty="0"/>
          </a:p>
          <a:p>
            <a:pPr marL="0" indent="0" algn="just">
              <a:buNone/>
            </a:pPr>
            <a:r>
              <a:rPr lang="en-US" sz="1800" kern="150" dirty="0">
                <a:effectLst/>
                <a:latin typeface="Arial" panose="020B0604020202020204" pitchFamily="34" charset="0"/>
                <a:ea typeface="Times New Roman" panose="02020603050405020304" pitchFamily="18" charset="0"/>
                <a:cs typeface="Arial Unicode MS" panose="020B0604020202020204"/>
              </a:rPr>
              <a:t>A maximum number of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2</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5</a:t>
            </a:r>
            <a:r>
              <a:rPr lang="en-US" sz="1800" kern="150" dirty="0">
                <a:effectLst/>
                <a:latin typeface="Arial" panose="020B0604020202020204" pitchFamily="34" charset="0"/>
                <a:ea typeface="Times New Roman" panose="02020603050405020304" pitchFamily="18" charset="0"/>
                <a:cs typeface="Arial Unicode MS" panose="020B0604020202020204"/>
              </a:rPr>
              <a:t> Skiers not selected for their national team</a:t>
            </a:r>
            <a:r>
              <a:rPr lang="en-US" sz="1800" kern="150" dirty="0">
                <a:solidFill>
                  <a:srgbClr val="0070C0"/>
                </a:solidFill>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male or female, Senior 1 or Senior 2</a:t>
            </a:r>
            <a:r>
              <a:rPr lang="en-US" sz="1800" kern="150" dirty="0">
                <a:effectLst/>
                <a:latin typeface="Arial" panose="020B0604020202020204" pitchFamily="34" charset="0"/>
                <a:ea typeface="Times New Roman" panose="02020603050405020304" pitchFamily="18" charset="0"/>
                <a:cs typeface="Arial Unicode MS" panose="020B0604020202020204"/>
              </a:rPr>
              <a:t> may compete in the Confederation E</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&amp;A</a:t>
            </a:r>
            <a:r>
              <a:rPr lang="de-DE" sz="1800" kern="150" dirty="0">
                <a:effectLst/>
                <a:latin typeface="Arial" panose="020B0604020202020204" pitchFamily="34" charset="0"/>
                <a:ea typeface="Times New Roman" panose="02020603050405020304" pitchFamily="18" charset="0"/>
                <a:cs typeface="Arial Unicode MS" panose="020B0604020202020204"/>
              </a:rPr>
              <a:t>C</a:t>
            </a:r>
            <a:r>
              <a:rPr lang="en-US" sz="1800" kern="150" dirty="0">
                <a:effectLst/>
                <a:latin typeface="Arial" panose="020B0604020202020204" pitchFamily="34" charset="0"/>
                <a:ea typeface="Times New Roman" panose="02020603050405020304" pitchFamily="18" charset="0"/>
                <a:cs typeface="Arial Unicode MS" panose="020B0604020202020204"/>
              </a:rPr>
              <a:t> Cableski Senior Championships as individuals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in only one discipline each</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Skiers entering as individuals, are allowed to participate in all events, Jump, Slalom, Tricks and Overall.</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pPr>
            <a:r>
              <a:rPr lang="en-US" sz="1800" kern="150" dirty="0">
                <a:effectLst/>
                <a:latin typeface="Arial" panose="020B0604020202020204" pitchFamily="34" charset="0"/>
                <a:ea typeface="Times New Roman" panose="02020603050405020304" pitchFamily="18" charset="0"/>
                <a:cs typeface="Arial Unicode MS" panose="020B0604020202020204"/>
              </a:rPr>
              <a:t>All skiers qualified as individuals must be entered by their federation.</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r>
              <a:rPr lang="en-GB" dirty="0"/>
              <a:t>Rule SC4.4: Qualification (slalom start speed)</a:t>
            </a:r>
          </a:p>
          <a:p>
            <a:pPr marL="0" indent="0">
              <a:buNone/>
            </a:pPr>
            <a:r>
              <a:rPr lang="en-GB" sz="1800" dirty="0">
                <a:latin typeface="Arial" panose="020B0604020202020204" pitchFamily="34" charset="0"/>
                <a:cs typeface="Arial" panose="020B0604020202020204" pitchFamily="34" charset="0"/>
              </a:rPr>
              <a:t>Recommended Stating Speed for Slalom Preliminary Round</a:t>
            </a:r>
          </a:p>
          <a:p>
            <a:pPr marL="0" indent="0">
              <a:buNone/>
            </a:pPr>
            <a:endParaRPr lang="en-GB" sz="1800" dirty="0">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FE6321D4-8BBF-4220-96F3-991A83093AB4}"/>
              </a:ext>
            </a:extLst>
          </p:cNvPr>
          <p:cNvGraphicFramePr>
            <a:graphicFrameLocks noGrp="1"/>
          </p:cNvGraphicFramePr>
          <p:nvPr>
            <p:extLst>
              <p:ext uri="{D42A27DB-BD31-4B8C-83A1-F6EECF244321}">
                <p14:modId xmlns:p14="http://schemas.microsoft.com/office/powerpoint/2010/main" val="4165497914"/>
              </p:ext>
            </p:extLst>
          </p:nvPr>
        </p:nvGraphicFramePr>
        <p:xfrm>
          <a:off x="954774" y="4537913"/>
          <a:ext cx="4981330" cy="1009167"/>
        </p:xfrm>
        <a:graphic>
          <a:graphicData uri="http://schemas.openxmlformats.org/drawingml/2006/table">
            <a:tbl>
              <a:tblPr firstRow="1" firstCol="1" bandRow="1">
                <a:tableStyleId>{5C22544A-7EE6-4342-B048-85BDC9FD1C3A}</a:tableStyleId>
              </a:tblPr>
              <a:tblGrid>
                <a:gridCol w="1656100">
                  <a:extLst>
                    <a:ext uri="{9D8B030D-6E8A-4147-A177-3AD203B41FA5}">
                      <a16:colId xmlns:a16="http://schemas.microsoft.com/office/drawing/2014/main" val="3114499217"/>
                    </a:ext>
                  </a:extLst>
                </a:gridCol>
                <a:gridCol w="1662615">
                  <a:extLst>
                    <a:ext uri="{9D8B030D-6E8A-4147-A177-3AD203B41FA5}">
                      <a16:colId xmlns:a16="http://schemas.microsoft.com/office/drawing/2014/main" val="1740146088"/>
                    </a:ext>
                  </a:extLst>
                </a:gridCol>
                <a:gridCol w="1662615">
                  <a:extLst>
                    <a:ext uri="{9D8B030D-6E8A-4147-A177-3AD203B41FA5}">
                      <a16:colId xmlns:a16="http://schemas.microsoft.com/office/drawing/2014/main" val="3796217030"/>
                    </a:ext>
                  </a:extLst>
                </a:gridCol>
              </a:tblGrid>
              <a:tr h="336389">
                <a:tc>
                  <a:txBody>
                    <a:bodyPr/>
                    <a:lstStyle/>
                    <a:p>
                      <a:pPr algn="just"/>
                      <a:r>
                        <a:rPr lang="en-US" sz="1800" kern="150" dirty="0">
                          <a:effectLst/>
                        </a:rPr>
                        <a:t> </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dirty="0">
                          <a:effectLst/>
                        </a:rPr>
                        <a:t>Senior 1</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a:effectLst/>
                        </a:rPr>
                        <a:t>Senior 2</a:t>
                      </a:r>
                      <a:endParaRPr lang="en-GB" sz="1800" kern="15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extLst>
                  <a:ext uri="{0D108BD9-81ED-4DB2-BD59-A6C34878D82A}">
                    <a16:rowId xmlns:a16="http://schemas.microsoft.com/office/drawing/2014/main" val="2257221982"/>
                  </a:ext>
                </a:extLst>
              </a:tr>
              <a:tr h="336389">
                <a:tc>
                  <a:txBody>
                    <a:bodyPr/>
                    <a:lstStyle/>
                    <a:p>
                      <a:pPr algn="just"/>
                      <a:r>
                        <a:rPr lang="en-US" sz="1800" kern="150">
                          <a:effectLst/>
                        </a:rPr>
                        <a:t>Men: </a:t>
                      </a:r>
                      <a:endParaRPr lang="en-GB" sz="1800" kern="15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dirty="0">
                          <a:effectLst/>
                        </a:rPr>
                        <a:t>49 kph</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a:effectLst/>
                        </a:rPr>
                        <a:t>46 kph</a:t>
                      </a:r>
                      <a:endParaRPr lang="en-GB" sz="1800" kern="15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extLst>
                  <a:ext uri="{0D108BD9-81ED-4DB2-BD59-A6C34878D82A}">
                    <a16:rowId xmlns:a16="http://schemas.microsoft.com/office/drawing/2014/main" val="399923796"/>
                  </a:ext>
                </a:extLst>
              </a:tr>
              <a:tr h="336389">
                <a:tc>
                  <a:txBody>
                    <a:bodyPr/>
                    <a:lstStyle/>
                    <a:p>
                      <a:pPr algn="just"/>
                      <a:r>
                        <a:rPr lang="en-US" sz="1800" kern="150">
                          <a:effectLst/>
                        </a:rPr>
                        <a:t>Women:</a:t>
                      </a:r>
                      <a:endParaRPr lang="en-GB" sz="1800" kern="15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dirty="0">
                          <a:effectLst/>
                        </a:rPr>
                        <a:t>46 kph</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tc>
                  <a:txBody>
                    <a:bodyPr/>
                    <a:lstStyle/>
                    <a:p>
                      <a:pPr algn="just"/>
                      <a:r>
                        <a:rPr lang="en-US" sz="1800" kern="150" dirty="0">
                          <a:effectLst/>
                        </a:rPr>
                        <a:t>43 kph</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txBody>
                  <a:tcPr marL="68580" marR="68580" marT="0" marB="0"/>
                </a:tc>
                <a:extLst>
                  <a:ext uri="{0D108BD9-81ED-4DB2-BD59-A6C34878D82A}">
                    <a16:rowId xmlns:a16="http://schemas.microsoft.com/office/drawing/2014/main" val="1566462144"/>
                  </a:ext>
                </a:extLst>
              </a:tr>
            </a:tbl>
          </a:graphicData>
        </a:graphic>
      </p:graphicFrame>
    </p:spTree>
    <p:extLst>
      <p:ext uri="{BB962C8B-B14F-4D97-AF65-F5344CB8AC3E}">
        <p14:creationId xmlns:p14="http://schemas.microsoft.com/office/powerpoint/2010/main" val="79815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Diagrams</a:t>
            </a:r>
            <a:r>
              <a:rPr lang="nl-BE" dirty="0"/>
              <a:t> – slalom </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p:txBody>
          <a:bodyPr/>
          <a:lstStyle/>
          <a:p>
            <a:pPr marL="0" indent="0">
              <a:buNone/>
            </a:pPr>
            <a:r>
              <a:rPr lang="nl-BE" dirty="0" err="1"/>
              <a:t>Please</a:t>
            </a:r>
            <a:r>
              <a:rPr lang="nl-BE" dirty="0"/>
              <a:t> have a look at </a:t>
            </a:r>
            <a:r>
              <a:rPr lang="nl-BE" dirty="0" err="1"/>
              <a:t>the</a:t>
            </a:r>
            <a:r>
              <a:rPr lang="nl-BE" dirty="0"/>
              <a:t> new lay-out of most of </a:t>
            </a:r>
            <a:r>
              <a:rPr lang="nl-BE" dirty="0" err="1"/>
              <a:t>the</a:t>
            </a:r>
            <a:r>
              <a:rPr lang="nl-BE" dirty="0"/>
              <a:t> </a:t>
            </a:r>
            <a:r>
              <a:rPr lang="nl-BE" dirty="0" err="1"/>
              <a:t>diagrams</a:t>
            </a:r>
            <a:r>
              <a:rPr lang="nl-BE" dirty="0"/>
              <a:t>.</a:t>
            </a:r>
          </a:p>
          <a:p>
            <a:r>
              <a:rPr lang="nl-BE" dirty="0"/>
              <a:t>The new S6 Slalom Course looks </a:t>
            </a:r>
            <a:r>
              <a:rPr lang="nl-BE" dirty="0" err="1"/>
              <a:t>now</a:t>
            </a:r>
            <a:r>
              <a:rPr lang="nl-BE" dirty="0"/>
              <a:t> as </a:t>
            </a:r>
            <a:r>
              <a:rPr lang="nl-BE" dirty="0" err="1"/>
              <a:t>follows</a:t>
            </a:r>
            <a:r>
              <a:rPr lang="nl-BE" dirty="0"/>
              <a:t>:</a:t>
            </a:r>
          </a:p>
          <a:p>
            <a:pPr marL="0" indent="0">
              <a:buNone/>
            </a:pPr>
            <a:endParaRPr lang="en-GB" dirty="0"/>
          </a:p>
        </p:txBody>
      </p:sp>
      <p:pic>
        <p:nvPicPr>
          <p:cNvPr id="6" name="Picture 5" descr="Chart, line chart&#10;&#10;Description automatically generated">
            <a:extLst>
              <a:ext uri="{FF2B5EF4-FFF2-40B4-BE49-F238E27FC236}">
                <a16:creationId xmlns:a16="http://schemas.microsoft.com/office/drawing/2014/main" id="{74DBF200-0B0F-4F4D-B3FA-BCE14512C6D6}"/>
              </a:ext>
            </a:extLst>
          </p:cNvPr>
          <p:cNvPicPr>
            <a:picLocks noChangeAspect="1"/>
          </p:cNvPicPr>
          <p:nvPr/>
        </p:nvPicPr>
        <p:blipFill>
          <a:blip r:embed="rId3"/>
          <a:stretch>
            <a:fillRect/>
          </a:stretch>
        </p:blipFill>
        <p:spPr>
          <a:xfrm>
            <a:off x="509698" y="2874342"/>
            <a:ext cx="11566095" cy="3166693"/>
          </a:xfrm>
          <a:prstGeom prst="rect">
            <a:avLst/>
          </a:prstGeom>
        </p:spPr>
      </p:pic>
    </p:spTree>
    <p:extLst>
      <p:ext uri="{BB962C8B-B14F-4D97-AF65-F5344CB8AC3E}">
        <p14:creationId xmlns:p14="http://schemas.microsoft.com/office/powerpoint/2010/main" val="906653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Diagrams</a:t>
            </a:r>
            <a:r>
              <a:rPr lang="nl-BE" dirty="0"/>
              <a:t> – </a:t>
            </a:r>
            <a:r>
              <a:rPr lang="nl-BE" dirty="0" err="1"/>
              <a:t>jump</a:t>
            </a:r>
            <a:r>
              <a:rPr lang="nl-BE" dirty="0"/>
              <a:t> </a:t>
            </a:r>
            <a:endParaRPr lang="en-GB" dirty="0"/>
          </a:p>
        </p:txBody>
      </p:sp>
      <p:pic>
        <p:nvPicPr>
          <p:cNvPr id="6" name="Content Placeholder 5">
            <a:extLst>
              <a:ext uri="{FF2B5EF4-FFF2-40B4-BE49-F238E27FC236}">
                <a16:creationId xmlns:a16="http://schemas.microsoft.com/office/drawing/2014/main" id="{E69F07B3-3E7D-43B6-9CF2-DF662DE91D3F}"/>
              </a:ext>
            </a:extLst>
          </p:cNvPr>
          <p:cNvPicPr>
            <a:picLocks noGrp="1" noChangeAspect="1"/>
          </p:cNvPicPr>
          <p:nvPr>
            <p:ph idx="1"/>
          </p:nvPr>
        </p:nvPicPr>
        <p:blipFill>
          <a:blip r:embed="rId3"/>
          <a:stretch>
            <a:fillRect/>
          </a:stretch>
        </p:blipFill>
        <p:spPr>
          <a:xfrm>
            <a:off x="702031" y="2346360"/>
            <a:ext cx="11137761" cy="2966718"/>
          </a:xfrm>
        </p:spPr>
      </p:pic>
    </p:spTree>
    <p:extLst>
      <p:ext uri="{BB962C8B-B14F-4D97-AF65-F5344CB8AC3E}">
        <p14:creationId xmlns:p14="http://schemas.microsoft.com/office/powerpoint/2010/main" val="2024731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2" name="TextBox 1">
            <a:extLst>
              <a:ext uri="{FF2B5EF4-FFF2-40B4-BE49-F238E27FC236}">
                <a16:creationId xmlns:a16="http://schemas.microsoft.com/office/drawing/2014/main" id="{6C4E330D-4DA0-4E5A-A0BF-671E4238FAA9}"/>
              </a:ext>
            </a:extLst>
          </p:cNvPr>
          <p:cNvSpPr txBox="1"/>
          <p:nvPr/>
        </p:nvSpPr>
        <p:spPr>
          <a:xfrm>
            <a:off x="2765233" y="2145668"/>
            <a:ext cx="6378766" cy="1569660"/>
          </a:xfrm>
          <a:prstGeom prst="rect">
            <a:avLst/>
          </a:prstGeom>
          <a:noFill/>
        </p:spPr>
        <p:txBody>
          <a:bodyPr wrap="square" rtlCol="0">
            <a:spAutoFit/>
          </a:bodyPr>
          <a:lstStyle/>
          <a:p>
            <a:r>
              <a:rPr lang="nl-BE" sz="9600" dirty="0" err="1"/>
              <a:t>Questions</a:t>
            </a:r>
            <a:r>
              <a:rPr lang="nl-BE" sz="9600" dirty="0"/>
              <a:t> ?</a:t>
            </a:r>
            <a:endParaRPr lang="en-GB" sz="9600" dirty="0"/>
          </a:p>
        </p:txBody>
      </p:sp>
    </p:spTree>
    <p:extLst>
      <p:ext uri="{BB962C8B-B14F-4D97-AF65-F5344CB8AC3E}">
        <p14:creationId xmlns:p14="http://schemas.microsoft.com/office/powerpoint/2010/main" val="105027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a:t>General information</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199" y="1690688"/>
            <a:ext cx="10737715" cy="5054885"/>
          </a:xfrm>
        </p:spPr>
        <p:txBody>
          <a:bodyPr>
            <a:normAutofit/>
          </a:bodyPr>
          <a:lstStyle/>
          <a:p>
            <a:r>
              <a:rPr lang="nl-BE" dirty="0"/>
              <a:t>EMS is </a:t>
            </a:r>
            <a:r>
              <a:rPr lang="nl-BE" dirty="0" err="1"/>
              <a:t>the</a:t>
            </a:r>
            <a:r>
              <a:rPr lang="nl-BE" dirty="0"/>
              <a:t> </a:t>
            </a:r>
            <a:r>
              <a:rPr lang="nl-BE" dirty="0" err="1"/>
              <a:t>place</a:t>
            </a:r>
            <a:r>
              <a:rPr lang="nl-BE" dirty="0"/>
              <a:t> </a:t>
            </a:r>
            <a:r>
              <a:rPr lang="nl-BE" dirty="0" err="1"/>
              <a:t>to</a:t>
            </a:r>
            <a:r>
              <a:rPr lang="nl-BE" dirty="0"/>
              <a:t> go </a:t>
            </a:r>
            <a:r>
              <a:rPr lang="nl-BE" dirty="0" err="1"/>
              <a:t>for</a:t>
            </a:r>
            <a:r>
              <a:rPr lang="nl-BE" dirty="0"/>
              <a:t>:</a:t>
            </a:r>
          </a:p>
          <a:p>
            <a:pPr lvl="1"/>
            <a:r>
              <a:rPr lang="nl-BE" dirty="0"/>
              <a:t>Entering a </a:t>
            </a:r>
            <a:r>
              <a:rPr lang="nl-BE" dirty="0" err="1"/>
              <a:t>competition</a:t>
            </a:r>
            <a:r>
              <a:rPr lang="nl-BE" dirty="0"/>
              <a:t> on </a:t>
            </a:r>
            <a:r>
              <a:rPr lang="nl-BE" dirty="0" err="1"/>
              <a:t>the</a:t>
            </a:r>
            <a:r>
              <a:rPr lang="nl-BE" dirty="0"/>
              <a:t> </a:t>
            </a:r>
            <a:r>
              <a:rPr lang="nl-BE" dirty="0" err="1"/>
              <a:t>calander</a:t>
            </a:r>
            <a:endParaRPr lang="nl-BE" dirty="0"/>
          </a:p>
          <a:p>
            <a:pPr lvl="1"/>
            <a:r>
              <a:rPr lang="nl-BE" dirty="0" err="1"/>
              <a:t>Applying</a:t>
            </a:r>
            <a:r>
              <a:rPr lang="nl-BE" dirty="0"/>
              <a:t> </a:t>
            </a:r>
            <a:r>
              <a:rPr lang="nl-BE" dirty="0" err="1"/>
              <a:t>to</a:t>
            </a:r>
            <a:r>
              <a:rPr lang="nl-BE" dirty="0"/>
              <a:t> </a:t>
            </a:r>
            <a:r>
              <a:rPr lang="nl-BE" dirty="0" err="1"/>
              <a:t>officiate</a:t>
            </a:r>
            <a:r>
              <a:rPr lang="nl-BE" dirty="0"/>
              <a:t> at a </a:t>
            </a:r>
            <a:r>
              <a:rPr lang="nl-BE" dirty="0" err="1"/>
              <a:t>competition</a:t>
            </a:r>
            <a:endParaRPr lang="nl-BE" dirty="0"/>
          </a:p>
          <a:p>
            <a:pPr lvl="1"/>
            <a:r>
              <a:rPr lang="nl-BE" dirty="0"/>
              <a:t>Entering </a:t>
            </a:r>
            <a:r>
              <a:rPr lang="nl-BE" dirty="0" err="1"/>
              <a:t>athletes</a:t>
            </a:r>
            <a:r>
              <a:rPr lang="nl-BE" dirty="0"/>
              <a:t> </a:t>
            </a:r>
            <a:r>
              <a:rPr lang="nl-BE" dirty="0" err="1"/>
              <a:t>for</a:t>
            </a:r>
            <a:r>
              <a:rPr lang="nl-BE" dirty="0"/>
              <a:t> a </a:t>
            </a:r>
            <a:r>
              <a:rPr lang="nl-BE" dirty="0" err="1"/>
              <a:t>competition</a:t>
            </a:r>
            <a:endParaRPr lang="nl-BE" dirty="0"/>
          </a:p>
          <a:p>
            <a:pPr lvl="1"/>
            <a:r>
              <a:rPr lang="nl-BE" dirty="0" err="1"/>
              <a:t>Downloading</a:t>
            </a:r>
            <a:r>
              <a:rPr lang="nl-BE" dirty="0"/>
              <a:t> </a:t>
            </a:r>
            <a:r>
              <a:rPr lang="nl-BE" dirty="0" err="1"/>
              <a:t>the</a:t>
            </a:r>
            <a:r>
              <a:rPr lang="nl-BE" dirty="0"/>
              <a:t> </a:t>
            </a:r>
            <a:r>
              <a:rPr lang="nl-BE" dirty="0" err="1"/>
              <a:t>entered</a:t>
            </a:r>
            <a:r>
              <a:rPr lang="nl-BE" dirty="0"/>
              <a:t> </a:t>
            </a:r>
            <a:r>
              <a:rPr lang="nl-BE" dirty="0" err="1"/>
              <a:t>skiers</a:t>
            </a:r>
            <a:r>
              <a:rPr lang="nl-BE" dirty="0"/>
              <a:t> </a:t>
            </a:r>
            <a:r>
              <a:rPr lang="nl-BE" dirty="0" err="1"/>
              <a:t>into</a:t>
            </a:r>
            <a:r>
              <a:rPr lang="nl-BE" dirty="0"/>
              <a:t> </a:t>
            </a:r>
            <a:r>
              <a:rPr lang="nl-BE" dirty="0" err="1"/>
              <a:t>the</a:t>
            </a:r>
            <a:r>
              <a:rPr lang="nl-BE" dirty="0"/>
              <a:t> scoring software</a:t>
            </a:r>
          </a:p>
          <a:p>
            <a:pPr lvl="1"/>
            <a:r>
              <a:rPr lang="nl-BE" dirty="0" err="1"/>
              <a:t>Uploading</a:t>
            </a:r>
            <a:r>
              <a:rPr lang="nl-BE" dirty="0"/>
              <a:t> </a:t>
            </a:r>
            <a:r>
              <a:rPr lang="nl-BE" dirty="0" err="1"/>
              <a:t>the</a:t>
            </a:r>
            <a:r>
              <a:rPr lang="nl-BE" dirty="0"/>
              <a:t> </a:t>
            </a:r>
            <a:r>
              <a:rPr lang="nl-BE" dirty="0" err="1"/>
              <a:t>results</a:t>
            </a:r>
            <a:r>
              <a:rPr lang="nl-BE" dirty="0"/>
              <a:t> </a:t>
            </a:r>
            <a:r>
              <a:rPr lang="nl-BE" dirty="0" err="1"/>
              <a:t>from</a:t>
            </a:r>
            <a:r>
              <a:rPr lang="nl-BE" dirty="0"/>
              <a:t> </a:t>
            </a:r>
            <a:r>
              <a:rPr lang="nl-BE" dirty="0" err="1"/>
              <a:t>the</a:t>
            </a:r>
            <a:r>
              <a:rPr lang="nl-BE" dirty="0"/>
              <a:t> scoring software at </a:t>
            </a:r>
            <a:r>
              <a:rPr lang="nl-BE" dirty="0" err="1"/>
              <a:t>the</a:t>
            </a:r>
            <a:r>
              <a:rPr lang="nl-BE" dirty="0"/>
              <a:t> end of a </a:t>
            </a:r>
            <a:r>
              <a:rPr lang="nl-BE" dirty="0" err="1"/>
              <a:t>competition</a:t>
            </a:r>
            <a:endParaRPr lang="en-GB" dirty="0"/>
          </a:p>
          <a:p>
            <a:r>
              <a:rPr lang="en-GB" dirty="0"/>
              <a:t>The IWWF has decided to ban all athletes and officials from Russia and Belarus at any official event (competition – seminar – council – …)</a:t>
            </a:r>
          </a:p>
          <a:p>
            <a:pPr lvl="1"/>
            <a:r>
              <a:rPr lang="en-GB" dirty="0"/>
              <a:t>This means that any RUS or BLR participant at the seminar will not be on the participants list</a:t>
            </a:r>
          </a:p>
          <a:p>
            <a:pPr lvl="1"/>
            <a:r>
              <a:rPr lang="en-GB" dirty="0"/>
              <a:t>For those who want to change nationality – athletes and officials both have to follow the “Rules of Eligibility”</a:t>
            </a:r>
            <a:endParaRPr lang="nl-BE" dirty="0"/>
          </a:p>
        </p:txBody>
      </p:sp>
    </p:spTree>
    <p:extLst>
      <p:ext uri="{BB962C8B-B14F-4D97-AF65-F5344CB8AC3E}">
        <p14:creationId xmlns:p14="http://schemas.microsoft.com/office/powerpoint/2010/main" val="314606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General Rules (G2)</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199" y="1506136"/>
            <a:ext cx="10515600" cy="4351338"/>
          </a:xfrm>
        </p:spPr>
        <p:txBody>
          <a:bodyPr>
            <a:normAutofit fontScale="92500" lnSpcReduction="10000"/>
          </a:bodyPr>
          <a:lstStyle/>
          <a:p>
            <a:r>
              <a:rPr lang="nl-BE" dirty="0" err="1"/>
              <a:t>Rule</a:t>
            </a:r>
            <a:r>
              <a:rPr lang="nl-BE" dirty="0"/>
              <a:t> G2.1: Safety Director</a:t>
            </a:r>
          </a:p>
          <a:p>
            <a:pPr marL="0" indent="0" algn="just">
              <a:buNone/>
            </a:pPr>
            <a:r>
              <a:rPr lang="en-US" sz="1800" kern="150" dirty="0">
                <a:solidFill>
                  <a:srgbClr val="0000FF"/>
                </a:solidFill>
                <a:effectLst/>
                <a:latin typeface="Arial" panose="020B0604020202020204" pitchFamily="34" charset="0"/>
                <a:ea typeface="Times New Roman" panose="02020603050405020304" pitchFamily="18" charset="0"/>
                <a:cs typeface="Arial Unicode MS"/>
              </a:rPr>
              <a:t>Safety is important !!! </a:t>
            </a:r>
            <a:endParaRPr lang="en-GB" sz="1800" kern="150" dirty="0">
              <a:effectLst/>
              <a:latin typeface="Arial" panose="020B0604020202020204" pitchFamily="34" charset="0"/>
              <a:ea typeface="Times New Roman" panose="02020603050405020304" pitchFamily="18" charset="0"/>
              <a:cs typeface="Arial Unicode MS"/>
            </a:endParaRPr>
          </a:p>
          <a:p>
            <a:pPr marL="0" indent="0" algn="just">
              <a:spcBef>
                <a:spcPts val="0"/>
              </a:spcBef>
              <a:buNone/>
            </a:pPr>
            <a:r>
              <a:rPr lang="de-DE" sz="1800" kern="150" dirty="0">
                <a:effectLst/>
                <a:latin typeface="Arial" panose="020B0604020202020204" pitchFamily="34" charset="0"/>
                <a:ea typeface="Times New Roman" panose="02020603050405020304" pitchFamily="18" charset="0"/>
                <a:cs typeface="Arial Unicode MS"/>
              </a:rPr>
              <a:t>The </a:t>
            </a:r>
            <a:r>
              <a:rPr lang="de-DE" sz="1800" kern="150" dirty="0" err="1">
                <a:effectLst/>
                <a:latin typeface="Arial" panose="020B0604020202020204" pitchFamily="34" charset="0"/>
                <a:ea typeface="Times New Roman" panose="02020603050405020304" pitchFamily="18" charset="0"/>
                <a:cs typeface="Arial Unicode MS"/>
              </a:rPr>
              <a:t>organizer</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must</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ensure</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to</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have</a:t>
            </a:r>
            <a:r>
              <a:rPr lang="de-DE" sz="1800" kern="150" dirty="0">
                <a:effectLst/>
                <a:latin typeface="Arial" panose="020B0604020202020204" pitchFamily="34" charset="0"/>
                <a:ea typeface="Times New Roman" panose="02020603050405020304" pitchFamily="18" charset="0"/>
                <a:cs typeface="Arial Unicode MS"/>
              </a:rPr>
              <a:t> a </a:t>
            </a:r>
            <a:r>
              <a:rPr lang="de-DE" sz="1800" kern="150" dirty="0" err="1">
                <a:effectLst/>
                <a:latin typeface="Arial" panose="020B0604020202020204" pitchFamily="34" charset="0"/>
                <a:ea typeface="Times New Roman" panose="02020603050405020304" pitchFamily="18" charset="0"/>
                <a:cs typeface="Arial Unicode MS"/>
              </a:rPr>
              <a:t>Safety</a:t>
            </a:r>
            <a:r>
              <a:rPr lang="de-DE" sz="1800" kern="150" dirty="0">
                <a:effectLst/>
                <a:latin typeface="Arial" panose="020B0604020202020204" pitchFamily="34" charset="0"/>
                <a:ea typeface="Times New Roman" panose="02020603050405020304" pitchFamily="18" charset="0"/>
                <a:cs typeface="Arial Unicode MS"/>
              </a:rPr>
              <a:t> Director </a:t>
            </a:r>
            <a:r>
              <a:rPr lang="de-DE" sz="1800" kern="150" dirty="0" err="1">
                <a:effectLst/>
                <a:latin typeface="Arial" panose="020B0604020202020204" pitchFamily="34" charset="0"/>
                <a:ea typeface="Times New Roman" panose="02020603050405020304" pitchFamily="18" charset="0"/>
                <a:cs typeface="Arial Unicode MS"/>
              </a:rPr>
              <a:t>or</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responsible</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person</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for</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safety</a:t>
            </a:r>
            <a:r>
              <a:rPr lang="de-DE" sz="1800" kern="150" dirty="0">
                <a:effectLst/>
                <a:latin typeface="Arial" panose="020B0604020202020204" pitchFamily="34" charset="0"/>
                <a:ea typeface="Times New Roman" panose="02020603050405020304" pitchFamily="18" charset="0"/>
                <a:cs typeface="Arial Unicode MS"/>
              </a:rPr>
              <a:t> and </a:t>
            </a:r>
            <a:r>
              <a:rPr lang="de-DE" sz="1800" kern="150" dirty="0" err="1">
                <a:effectLst/>
                <a:latin typeface="Arial" panose="020B0604020202020204" pitchFamily="34" charset="0"/>
                <a:ea typeface="Times New Roman" panose="02020603050405020304" pitchFamily="18" charset="0"/>
                <a:cs typeface="Arial Unicode MS"/>
              </a:rPr>
              <a:t>introduce</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this</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person</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to</a:t>
            </a:r>
            <a:r>
              <a:rPr lang="de-DE" sz="1800" kern="150" dirty="0">
                <a:effectLst/>
                <a:latin typeface="Arial" panose="020B0604020202020204" pitchFamily="34" charset="0"/>
                <a:ea typeface="Times New Roman" panose="02020603050405020304" pitchFamily="18" charset="0"/>
                <a:cs typeface="Arial Unicode MS"/>
              </a:rPr>
              <a:t> </a:t>
            </a:r>
            <a:r>
              <a:rPr lang="de-DE" sz="1800" kern="150" dirty="0" err="1">
                <a:effectLst/>
                <a:latin typeface="Arial" panose="020B0604020202020204" pitchFamily="34" charset="0"/>
                <a:ea typeface="Times New Roman" panose="02020603050405020304" pitchFamily="18" charset="0"/>
                <a:cs typeface="Arial Unicode MS"/>
              </a:rPr>
              <a:t>the</a:t>
            </a:r>
            <a:r>
              <a:rPr lang="de-DE" sz="1800" kern="150" dirty="0">
                <a:effectLst/>
                <a:latin typeface="Arial" panose="020B0604020202020204" pitchFamily="34" charset="0"/>
                <a:ea typeface="Times New Roman" panose="02020603050405020304" pitchFamily="18" charset="0"/>
                <a:cs typeface="Arial Unicode MS"/>
              </a:rPr>
              <a:t> Chief Judge. </a:t>
            </a:r>
            <a:r>
              <a:rPr lang="en-US" sz="1800" kern="150" dirty="0">
                <a:solidFill>
                  <a:srgbClr val="0000FF"/>
                </a:solidFill>
                <a:effectLst/>
                <a:latin typeface="Arial" panose="020B0604020202020204" pitchFamily="34" charset="0"/>
                <a:ea typeface="Times New Roman" panose="02020603050405020304" pitchFamily="18" charset="0"/>
                <a:cs typeface="Arial Unicode MS"/>
              </a:rPr>
              <a:t>Prior to the start of the competition, the Chief Judge and Safety Director need to meet and review potential safety issues that can occur at each of the events, to make sure all precautions are taken to avoid dangerous situations. </a:t>
            </a:r>
            <a:endParaRPr lang="en-GB" sz="1800" kern="150" dirty="0">
              <a:effectLst/>
              <a:latin typeface="Arial" panose="020B0604020202020204" pitchFamily="34" charset="0"/>
              <a:ea typeface="Times New Roman" panose="02020603050405020304" pitchFamily="18" charset="0"/>
              <a:cs typeface="Arial Unicode MS"/>
            </a:endParaRPr>
          </a:p>
          <a:p>
            <a:pPr marL="0" indent="0" algn="just">
              <a:buNone/>
            </a:pPr>
            <a:r>
              <a:rPr lang="en-US" sz="1800" kern="150" dirty="0">
                <a:effectLst/>
                <a:latin typeface="Arial" panose="020B0604020202020204" pitchFamily="34" charset="0"/>
                <a:ea typeface="Times New Roman" panose="02020603050405020304" pitchFamily="18" charset="0"/>
                <a:cs typeface="Arial Unicode MS"/>
              </a:rPr>
              <a:t>The Safety Director shall be responsible for the safe conditions of all equipment, facilities and operation of the competition; but this shall not prevent him from delegating specific responsibilities to his assistants as approved by the Chief Judge. He shall have the authority to take whatever action is necessary including stopping the competition whenever he observes a condition, he believes unsafe. The Chief Judge may overrule any contemplated action or decision of the Safety Director on his own responsibility.</a:t>
            </a:r>
            <a:endParaRPr lang="en-GB" sz="1800" kern="150" dirty="0">
              <a:effectLst/>
              <a:latin typeface="Arial" panose="020B0604020202020204" pitchFamily="34" charset="0"/>
              <a:ea typeface="Times New Roman" panose="02020603050405020304" pitchFamily="18" charset="0"/>
              <a:cs typeface="Arial Unicode MS"/>
            </a:endParaRPr>
          </a:p>
          <a:p>
            <a:pPr marL="0" indent="0" algn="just">
              <a:buNone/>
            </a:pPr>
            <a:r>
              <a:rPr lang="en-US" sz="1800" kern="150" dirty="0">
                <a:solidFill>
                  <a:srgbClr val="0000FF"/>
                </a:solidFill>
                <a:effectLst/>
                <a:latin typeface="Arial" panose="020B0604020202020204" pitchFamily="34" charset="0"/>
                <a:ea typeface="Times New Roman" panose="02020603050405020304" pitchFamily="18" charset="0"/>
                <a:cs typeface="Arial Unicode MS"/>
              </a:rPr>
              <a:t>All skiers have to sign a waiver prior to their first start in the competition. The Chief Judge is responsible to have the waivers signed. Typically this will be delegated to either the Safety Director or the Chief Scorer. The waivers should be kept during the competition in a location easy available during the competition to be consulted in case anything happens.</a:t>
            </a:r>
          </a:p>
          <a:p>
            <a:pPr marL="0" indent="0" algn="just">
              <a:buNone/>
            </a:pPr>
            <a:r>
              <a:rPr lang="en-US" sz="2200" b="1" i="1" kern="150" dirty="0">
                <a:effectLst/>
                <a:latin typeface="Arial" panose="020B0604020202020204" pitchFamily="34" charset="0"/>
                <a:ea typeface="Times New Roman" panose="02020603050405020304" pitchFamily="18" charset="0"/>
                <a:cs typeface="Arial Unicode MS" panose="020B0604020202020204"/>
              </a:rPr>
              <a:t>G2.4:</a:t>
            </a:r>
            <a:r>
              <a:rPr lang="en-US" sz="1800" i="1" kern="150" dirty="0">
                <a:effectLst/>
                <a:latin typeface="Arial" panose="020B0604020202020204" pitchFamily="34" charset="0"/>
                <a:ea typeface="Times New Roman" panose="02020603050405020304" pitchFamily="18" charset="0"/>
                <a:cs typeface="Arial Unicode MS" panose="020B0604020202020204"/>
              </a:rPr>
              <a:t> In all cases, the Safety Director shall submit an </a:t>
            </a:r>
            <a:r>
              <a:rPr lang="en-US" sz="1800" u="sng" kern="150" dirty="0">
                <a:solidFill>
                  <a:srgbClr val="0000FF"/>
                </a:solidFill>
                <a:effectLst/>
                <a:latin typeface="Arial" panose="020B0604020202020204" pitchFamily="34" charset="0"/>
                <a:ea typeface="Times New Roman" panose="02020603050405020304" pitchFamily="18" charset="0"/>
                <a:cs typeface="Arial Unicode MS" panose="020B0604020202020204"/>
                <a:hlinkClick r:id="rId3"/>
              </a:rPr>
              <a:t>Incident Report</a:t>
            </a:r>
            <a:r>
              <a:rPr lang="en-US" sz="1800" i="1" kern="150" dirty="0">
                <a:effectLst/>
                <a:latin typeface="Arial" panose="020B0604020202020204" pitchFamily="34" charset="0"/>
                <a:ea typeface="Times New Roman" panose="02020603050405020304" pitchFamily="18" charset="0"/>
                <a:cs typeface="Arial Unicode MS" panose="020B0604020202020204"/>
              </a:rPr>
              <a:t> if the Athlete is deemed to have sustained a concussion using the OWCRT </a:t>
            </a:r>
            <a:r>
              <a:rPr lang="en-US" sz="1800" u="sng" kern="150" dirty="0">
                <a:solidFill>
                  <a:srgbClr val="0000FF"/>
                </a:solidFill>
                <a:effectLst/>
                <a:latin typeface="Arial" panose="020B0604020202020204" pitchFamily="34" charset="0"/>
                <a:ea typeface="Times New Roman" panose="02020603050405020304" pitchFamily="18" charset="0"/>
                <a:cs typeface="Arial Unicode MS" panose="020B0604020202020204"/>
                <a:hlinkClick r:id="rId4"/>
              </a:rPr>
              <a:t>On-Water Concussion Assessment Tool (OWCRT)</a:t>
            </a:r>
            <a:r>
              <a:rPr lang="en-US" sz="1800" i="1" kern="150" dirty="0">
                <a:effectLst/>
                <a:latin typeface="Arial" panose="020B0604020202020204" pitchFamily="34" charset="0"/>
                <a:ea typeface="Times New Roman" panose="02020603050405020304" pitchFamily="18" charset="0"/>
                <a:cs typeface="Arial Unicode MS" panose="020B0604020202020204"/>
              </a:rPr>
              <a:t>.</a:t>
            </a:r>
            <a:r>
              <a:rPr lang="en-US" sz="1800" kern="150" dirty="0">
                <a:effectLst/>
                <a:latin typeface="Arial" panose="020B0604020202020204" pitchFamily="34" charset="0"/>
                <a:ea typeface="Times New Roman" panose="02020603050405020304" pitchFamily="18" charset="0"/>
                <a:cs typeface="Arial Unicode MS" panose="020B0604020202020204"/>
              </a:rPr>
              <a:t> </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buNone/>
            </a:pPr>
            <a:endParaRPr lang="en-GB" sz="1800" kern="150" dirty="0">
              <a:effectLst/>
              <a:latin typeface="Arial" panose="020B0604020202020204" pitchFamily="34" charset="0"/>
              <a:ea typeface="Times New Roman" panose="02020603050405020304" pitchFamily="18" charset="0"/>
              <a:cs typeface="Arial Unicode MS"/>
            </a:endParaRPr>
          </a:p>
          <a:p>
            <a:pPr marL="0" indent="0">
              <a:buNone/>
            </a:pPr>
            <a:endParaRPr lang="en-GB" dirty="0"/>
          </a:p>
        </p:txBody>
      </p:sp>
    </p:spTree>
    <p:extLst>
      <p:ext uri="{BB962C8B-B14F-4D97-AF65-F5344CB8AC3E}">
        <p14:creationId xmlns:p14="http://schemas.microsoft.com/office/powerpoint/2010/main" val="198909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General Rules (G3)</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200" y="1473085"/>
            <a:ext cx="10515600" cy="5148051"/>
          </a:xfrm>
        </p:spPr>
        <p:txBody>
          <a:bodyPr>
            <a:normAutofit fontScale="92500" lnSpcReduction="20000"/>
          </a:bodyPr>
          <a:lstStyle/>
          <a:p>
            <a:r>
              <a:rPr lang="nl-BE" dirty="0" err="1"/>
              <a:t>Rule</a:t>
            </a:r>
            <a:r>
              <a:rPr lang="nl-BE" dirty="0"/>
              <a:t> G3.1: General International Cableski </a:t>
            </a:r>
            <a:r>
              <a:rPr lang="nl-BE" dirty="0" err="1"/>
              <a:t>Competitions</a:t>
            </a:r>
            <a:endParaRPr lang="nl-BE" dirty="0"/>
          </a:p>
          <a:p>
            <a:pPr marL="0" indent="0">
              <a:buNone/>
            </a:pPr>
            <a:r>
              <a:rPr lang="en-GB" dirty="0"/>
              <a:t>All homologated competitions must be registered in advance on the IWWF Event Management System, EMS, per the time frames shown below. Registration is via the </a:t>
            </a:r>
            <a:r>
              <a:rPr lang="en-GB" dirty="0">
                <a:hlinkClick r:id="rId3"/>
              </a:rPr>
              <a:t>https://ems.iwwf.sport/</a:t>
            </a:r>
            <a:r>
              <a:rPr lang="en-GB" dirty="0"/>
              <a:t> website. Competitions may be registered by Council, Federations or Organiser. Competitions are approved automatically after submission, but either a Federation or Council can reject competition. </a:t>
            </a:r>
          </a:p>
          <a:p>
            <a:pPr marL="0" indent="0">
              <a:buNone/>
            </a:pPr>
            <a:r>
              <a:rPr lang="en-GB" dirty="0"/>
              <a:t>Titled events have a different procedure, please refer to Bye-Laws.</a:t>
            </a:r>
          </a:p>
          <a:p>
            <a:r>
              <a:rPr lang="en-GB" dirty="0"/>
              <a:t>Rule G3.2: Entry</a:t>
            </a:r>
          </a:p>
          <a:p>
            <a:pPr marL="0" indent="0">
              <a:buNone/>
            </a:pPr>
            <a:r>
              <a:rPr lang="en-GB" dirty="0"/>
              <a:t>Skiers can only enter competitions via EMS</a:t>
            </a:r>
          </a:p>
          <a:p>
            <a:r>
              <a:rPr lang="en-GB" dirty="0"/>
              <a:t>Rule G3.4: Officials</a:t>
            </a:r>
          </a:p>
          <a:p>
            <a:pPr marL="0" indent="0">
              <a:buNone/>
            </a:pPr>
            <a:r>
              <a:rPr lang="en-GB" dirty="0"/>
              <a:t>Officials have to apply for competitions via EMS</a:t>
            </a:r>
          </a:p>
          <a:p>
            <a:pPr marL="0" indent="0">
              <a:buNone/>
            </a:pPr>
            <a:r>
              <a:rPr lang="en-GB" dirty="0"/>
              <a:t>Organizers for non titled events have to accept the officials for the different positions. Note that RUS and BLR officials are </a:t>
            </a:r>
            <a:r>
              <a:rPr lang="en-GB" u="sng" dirty="0"/>
              <a:t>not allowed </a:t>
            </a:r>
            <a:r>
              <a:rPr lang="en-GB" dirty="0"/>
              <a:t>to officiate.</a:t>
            </a:r>
          </a:p>
        </p:txBody>
      </p:sp>
    </p:spTree>
    <p:extLst>
      <p:ext uri="{BB962C8B-B14F-4D97-AF65-F5344CB8AC3E}">
        <p14:creationId xmlns:p14="http://schemas.microsoft.com/office/powerpoint/2010/main" val="281118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229582" y="365125"/>
            <a:ext cx="8124217" cy="1325563"/>
          </a:xfrm>
        </p:spPr>
        <p:txBody>
          <a:bodyPr/>
          <a:lstStyle/>
          <a:p>
            <a:r>
              <a:rPr lang="nl-BE" dirty="0" err="1"/>
              <a:t>Rule</a:t>
            </a:r>
            <a:r>
              <a:rPr lang="nl-BE" dirty="0"/>
              <a:t> changes – General Rules</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199" y="1840615"/>
            <a:ext cx="10515600" cy="4351338"/>
          </a:xfrm>
        </p:spPr>
        <p:txBody>
          <a:bodyPr>
            <a:normAutofit lnSpcReduction="10000"/>
          </a:bodyPr>
          <a:lstStyle/>
          <a:p>
            <a:r>
              <a:rPr lang="nl-BE" dirty="0" err="1"/>
              <a:t>Rule</a:t>
            </a:r>
            <a:r>
              <a:rPr lang="nl-BE" dirty="0"/>
              <a:t> G4.2: </a:t>
            </a:r>
            <a:r>
              <a:rPr lang="nl-BE" dirty="0" err="1"/>
              <a:t>Divisions</a:t>
            </a:r>
            <a:endParaRPr lang="nl-BE" dirty="0"/>
          </a:p>
          <a:p>
            <a:pPr marL="0" indent="0">
              <a:buNone/>
            </a:pPr>
            <a:r>
              <a:rPr lang="en-GB" dirty="0"/>
              <a:t>We have split the Senior category into Seniors 1 and Seniors 2</a:t>
            </a:r>
          </a:p>
          <a:p>
            <a:pPr marL="0" indent="0">
              <a:buNone/>
            </a:pPr>
            <a:endParaRPr lang="en-GB" dirty="0"/>
          </a:p>
          <a:p>
            <a:pPr marL="0" indent="0">
              <a:buNone/>
            </a:pPr>
            <a:endParaRPr lang="en-GB" dirty="0"/>
          </a:p>
          <a:p>
            <a:pPr marL="0" indent="0">
              <a:buNone/>
            </a:pPr>
            <a:endParaRPr lang="en-GB" dirty="0"/>
          </a:p>
          <a:p>
            <a:r>
              <a:rPr lang="en-GB" dirty="0"/>
              <a:t>Rule G5.2: Overall calculation</a:t>
            </a:r>
          </a:p>
          <a:p>
            <a:pPr marL="0" indent="0">
              <a:buNone/>
            </a:pPr>
            <a:r>
              <a:rPr lang="en-GB" dirty="0"/>
              <a:t>Added the Senior 2 category for overall calculation in Jump and Slalom.</a:t>
            </a:r>
          </a:p>
          <a:p>
            <a:r>
              <a:rPr lang="en-GB" dirty="0"/>
              <a:t>Rule G8.1.3: Ranking list categories</a:t>
            </a:r>
          </a:p>
          <a:p>
            <a:pPr marL="0" indent="0">
              <a:buNone/>
            </a:pPr>
            <a:r>
              <a:rPr lang="en-GB" dirty="0"/>
              <a:t>Added Senior 2 category for the Ranking List</a:t>
            </a:r>
          </a:p>
          <a:p>
            <a:pPr marL="0" indent="0">
              <a:buNone/>
            </a:pPr>
            <a:endParaRPr lang="en-GB" dirty="0"/>
          </a:p>
        </p:txBody>
      </p:sp>
      <p:graphicFrame>
        <p:nvGraphicFramePr>
          <p:cNvPr id="2" name="Table 1">
            <a:extLst>
              <a:ext uri="{FF2B5EF4-FFF2-40B4-BE49-F238E27FC236}">
                <a16:creationId xmlns:a16="http://schemas.microsoft.com/office/drawing/2014/main" id="{A51EEE62-8502-4940-8FDD-365FFA95C462}"/>
              </a:ext>
            </a:extLst>
          </p:cNvPr>
          <p:cNvGraphicFramePr>
            <a:graphicFrameLocks noGrp="1"/>
          </p:cNvGraphicFramePr>
          <p:nvPr>
            <p:extLst>
              <p:ext uri="{D42A27DB-BD31-4B8C-83A1-F6EECF244321}">
                <p14:modId xmlns:p14="http://schemas.microsoft.com/office/powerpoint/2010/main" val="1784149439"/>
              </p:ext>
            </p:extLst>
          </p:nvPr>
        </p:nvGraphicFramePr>
        <p:xfrm>
          <a:off x="838199" y="2940778"/>
          <a:ext cx="10515600" cy="1358900"/>
        </p:xfrm>
        <a:graphic>
          <a:graphicData uri="http://schemas.openxmlformats.org/drawingml/2006/table">
            <a:tbl>
              <a:tblPr>
                <a:tableStyleId>{5C22544A-7EE6-4342-B048-85BDC9FD1C3A}</a:tableStyleId>
              </a:tblPr>
              <a:tblGrid>
                <a:gridCol w="1314151">
                  <a:extLst>
                    <a:ext uri="{9D8B030D-6E8A-4147-A177-3AD203B41FA5}">
                      <a16:colId xmlns:a16="http://schemas.microsoft.com/office/drawing/2014/main" val="3105392637"/>
                    </a:ext>
                  </a:extLst>
                </a:gridCol>
                <a:gridCol w="1850024">
                  <a:extLst>
                    <a:ext uri="{9D8B030D-6E8A-4147-A177-3AD203B41FA5}">
                      <a16:colId xmlns:a16="http://schemas.microsoft.com/office/drawing/2014/main" val="29399107"/>
                    </a:ext>
                  </a:extLst>
                </a:gridCol>
                <a:gridCol w="2153522">
                  <a:extLst>
                    <a:ext uri="{9D8B030D-6E8A-4147-A177-3AD203B41FA5}">
                      <a16:colId xmlns:a16="http://schemas.microsoft.com/office/drawing/2014/main" val="3983370448"/>
                    </a:ext>
                  </a:extLst>
                </a:gridCol>
                <a:gridCol w="1865208">
                  <a:extLst>
                    <a:ext uri="{9D8B030D-6E8A-4147-A177-3AD203B41FA5}">
                      <a16:colId xmlns:a16="http://schemas.microsoft.com/office/drawing/2014/main" val="3618510222"/>
                    </a:ext>
                  </a:extLst>
                </a:gridCol>
                <a:gridCol w="3332695">
                  <a:extLst>
                    <a:ext uri="{9D8B030D-6E8A-4147-A177-3AD203B41FA5}">
                      <a16:colId xmlns:a16="http://schemas.microsoft.com/office/drawing/2014/main" val="1326297325"/>
                    </a:ext>
                  </a:extLst>
                </a:gridCol>
              </a:tblGrid>
              <a:tr h="673204">
                <a:tc>
                  <a:txBody>
                    <a:bodyPr/>
                    <a:lstStyle/>
                    <a:p>
                      <a:pPr algn="just"/>
                      <a:r>
                        <a:rPr lang="en-US" sz="2000" kern="150" dirty="0">
                          <a:effectLst/>
                        </a:rPr>
                        <a:t>Seniors 1</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35 years or over</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Men: 55</a:t>
                      </a:r>
                      <a:endParaRPr lang="en-GB" sz="2000" kern="150" dirty="0">
                        <a:effectLst/>
                      </a:endParaRPr>
                    </a:p>
                    <a:p>
                      <a:pPr algn="just"/>
                      <a:r>
                        <a:rPr lang="en-US" sz="2000" kern="150" dirty="0">
                          <a:effectLst/>
                        </a:rPr>
                        <a:t>Women: 55</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Men: 57</a:t>
                      </a:r>
                      <a:endParaRPr lang="en-GB" sz="2000" kern="150" dirty="0">
                        <a:effectLst/>
                      </a:endParaRPr>
                    </a:p>
                    <a:p>
                      <a:pPr algn="just"/>
                      <a:r>
                        <a:rPr lang="en-US" sz="2000" kern="150" dirty="0">
                          <a:effectLst/>
                        </a:rPr>
                        <a:t>Women: 54</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Men: 1.50 or 1.65</a:t>
                      </a:r>
                      <a:endParaRPr lang="en-GB" sz="2000" kern="150" dirty="0">
                        <a:effectLst/>
                      </a:endParaRPr>
                    </a:p>
                    <a:p>
                      <a:pPr algn="just"/>
                      <a:r>
                        <a:rPr lang="en-US" sz="2000" kern="150" dirty="0">
                          <a:effectLst/>
                        </a:rPr>
                        <a:t>Women: 1.50</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extLst>
                  <a:ext uri="{0D108BD9-81ED-4DB2-BD59-A6C34878D82A}">
                    <a16:rowId xmlns:a16="http://schemas.microsoft.com/office/drawing/2014/main" val="603335817"/>
                  </a:ext>
                </a:extLst>
              </a:tr>
              <a:tr h="673204">
                <a:tc>
                  <a:txBody>
                    <a:bodyPr/>
                    <a:lstStyle/>
                    <a:p>
                      <a:pPr algn="just"/>
                      <a:r>
                        <a:rPr lang="en-US" sz="2000" kern="150" dirty="0">
                          <a:effectLst/>
                        </a:rPr>
                        <a:t>Seniors 2</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b="1" u="sng" kern="150" dirty="0">
                          <a:solidFill>
                            <a:srgbClr val="0000FF"/>
                          </a:solidFill>
                          <a:effectLst/>
                        </a:rPr>
                        <a:t>50 years or over</a:t>
                      </a:r>
                      <a:endParaRPr lang="en-GB" sz="2000" b="1" u="sng" kern="150" dirty="0">
                        <a:solidFill>
                          <a:srgbClr val="0000FF"/>
                        </a:solidFill>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Men: 55</a:t>
                      </a:r>
                      <a:endParaRPr lang="en-GB" sz="2000" kern="150" dirty="0">
                        <a:effectLst/>
                      </a:endParaRPr>
                    </a:p>
                    <a:p>
                      <a:pPr algn="just"/>
                      <a:r>
                        <a:rPr lang="en-US" sz="2000" kern="150" dirty="0">
                          <a:effectLst/>
                        </a:rPr>
                        <a:t>Women: 55</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a:effectLst/>
                        </a:rPr>
                        <a:t>Men: 54</a:t>
                      </a:r>
                      <a:endParaRPr lang="en-GB" sz="2000" kern="150">
                        <a:effectLst/>
                      </a:endParaRPr>
                    </a:p>
                    <a:p>
                      <a:pPr algn="just"/>
                      <a:r>
                        <a:rPr lang="en-US" sz="2000" kern="150">
                          <a:effectLst/>
                        </a:rPr>
                        <a:t>Women: 51</a:t>
                      </a:r>
                      <a:endParaRPr lang="en-GB" sz="2000" kern="150">
                        <a:effectLst/>
                        <a:latin typeface="Arial" panose="020B0604020202020204" pitchFamily="34" charset="0"/>
                        <a:ea typeface="Times New Roman" panose="02020603050405020304" pitchFamily="18" charset="0"/>
                        <a:cs typeface="Arial Unicode MS"/>
                      </a:endParaRPr>
                    </a:p>
                  </a:txBody>
                  <a:tcPr marL="34925" marR="34925" marT="34925" marB="34925"/>
                </a:tc>
                <a:tc>
                  <a:txBody>
                    <a:bodyPr/>
                    <a:lstStyle/>
                    <a:p>
                      <a:pPr algn="just"/>
                      <a:r>
                        <a:rPr lang="en-US" sz="2000" kern="150" dirty="0">
                          <a:effectLst/>
                        </a:rPr>
                        <a:t>Men: 1.50</a:t>
                      </a:r>
                      <a:endParaRPr lang="en-GB" sz="2000" kern="150" dirty="0">
                        <a:effectLst/>
                      </a:endParaRPr>
                    </a:p>
                    <a:p>
                      <a:pPr algn="just"/>
                      <a:r>
                        <a:rPr lang="en-US" sz="2000" kern="150" dirty="0">
                          <a:effectLst/>
                        </a:rPr>
                        <a:t>Women: 1.50</a:t>
                      </a:r>
                      <a:endParaRPr lang="en-GB" sz="2000" kern="150" dirty="0">
                        <a:effectLst/>
                        <a:latin typeface="Arial" panose="020B0604020202020204" pitchFamily="34" charset="0"/>
                        <a:ea typeface="Times New Roman" panose="02020603050405020304" pitchFamily="18" charset="0"/>
                        <a:cs typeface="Arial Unicode MS"/>
                      </a:endParaRPr>
                    </a:p>
                  </a:txBody>
                  <a:tcPr marL="34925" marR="34925" marT="34925" marB="34925"/>
                </a:tc>
                <a:extLst>
                  <a:ext uri="{0D108BD9-81ED-4DB2-BD59-A6C34878D82A}">
                    <a16:rowId xmlns:a16="http://schemas.microsoft.com/office/drawing/2014/main" val="1885452413"/>
                  </a:ext>
                </a:extLst>
              </a:tr>
            </a:tbl>
          </a:graphicData>
        </a:graphic>
      </p:graphicFrame>
    </p:spTree>
    <p:extLst>
      <p:ext uri="{BB962C8B-B14F-4D97-AF65-F5344CB8AC3E}">
        <p14:creationId xmlns:p14="http://schemas.microsoft.com/office/powerpoint/2010/main" val="952615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2998034" y="365125"/>
            <a:ext cx="8645146" cy="1325563"/>
          </a:xfrm>
        </p:spPr>
        <p:txBody>
          <a:bodyPr/>
          <a:lstStyle/>
          <a:p>
            <a:r>
              <a:rPr lang="nl-BE" dirty="0" err="1"/>
              <a:t>Rule</a:t>
            </a:r>
            <a:r>
              <a:rPr lang="nl-BE" dirty="0"/>
              <a:t> changes – Technical Rules (TR 5)</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200" y="1825625"/>
            <a:ext cx="10804980" cy="4351338"/>
          </a:xfrm>
        </p:spPr>
        <p:txBody>
          <a:bodyPr/>
          <a:lstStyle/>
          <a:p>
            <a:pPr marL="0" indent="0">
              <a:buNone/>
            </a:pPr>
            <a:r>
              <a:rPr lang="nl-BE" dirty="0"/>
              <a:t>For </a:t>
            </a:r>
            <a:r>
              <a:rPr lang="nl-BE" dirty="0" err="1"/>
              <a:t>safety</a:t>
            </a:r>
            <a:r>
              <a:rPr lang="nl-BE" dirty="0"/>
              <a:t> we have </a:t>
            </a:r>
            <a:r>
              <a:rPr lang="nl-BE" dirty="0" err="1"/>
              <a:t>eliminated</a:t>
            </a:r>
            <a:r>
              <a:rPr lang="nl-BE" dirty="0"/>
              <a:t> </a:t>
            </a:r>
            <a:r>
              <a:rPr lang="nl-BE" dirty="0" err="1"/>
              <a:t>the</a:t>
            </a:r>
            <a:r>
              <a:rPr lang="nl-BE" dirty="0"/>
              <a:t> exit gate and </a:t>
            </a:r>
            <a:r>
              <a:rPr lang="nl-BE" dirty="0" err="1"/>
              <a:t>replaced</a:t>
            </a:r>
            <a:r>
              <a:rPr lang="nl-BE" dirty="0"/>
              <a:t> </a:t>
            </a:r>
            <a:r>
              <a:rPr lang="nl-BE" dirty="0" err="1"/>
              <a:t>it</a:t>
            </a:r>
            <a:r>
              <a:rPr lang="nl-BE" dirty="0"/>
              <a:t> </a:t>
            </a:r>
            <a:r>
              <a:rPr lang="nl-BE" dirty="0" err="1"/>
              <a:t>by</a:t>
            </a:r>
            <a:r>
              <a:rPr lang="nl-BE" dirty="0"/>
              <a:t> a </a:t>
            </a:r>
            <a:r>
              <a:rPr lang="nl-BE" dirty="0" err="1"/>
              <a:t>buoy</a:t>
            </a:r>
            <a:r>
              <a:rPr lang="nl-BE" dirty="0"/>
              <a:t>.</a:t>
            </a:r>
          </a:p>
          <a:p>
            <a:r>
              <a:rPr lang="nl-BE" dirty="0" err="1"/>
              <a:t>Rule</a:t>
            </a:r>
            <a:r>
              <a:rPr lang="nl-BE" dirty="0"/>
              <a:t> TR5.1: General</a:t>
            </a:r>
          </a:p>
          <a:p>
            <a:pPr marL="0" indent="0">
              <a:buNone/>
            </a:pPr>
            <a:r>
              <a:rPr lang="en-US" sz="1800" kern="150" dirty="0">
                <a:effectLst/>
                <a:latin typeface="Arial" panose="020B0604020202020204" pitchFamily="34" charset="0"/>
                <a:ea typeface="Times New Roman" panose="02020603050405020304" pitchFamily="18" charset="0"/>
                <a:cs typeface="Arial Unicode MS" panose="020B0604020202020204"/>
              </a:rPr>
              <a:t>In slalom the skier will follow the main running cable into the slalom competition area. A successful pass is scored when the skier enters the competition area goes around all buoys,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and</a:t>
            </a:r>
            <a:r>
              <a:rPr lang="en-US" sz="1800" kern="150" dirty="0">
                <a:effectLst/>
                <a:latin typeface="Arial" panose="020B0604020202020204" pitchFamily="34" charset="0"/>
                <a:ea typeface="Times New Roman" panose="02020603050405020304" pitchFamily="18" charset="0"/>
                <a:cs typeface="Arial Unicode MS" panose="020B0604020202020204"/>
              </a:rPr>
              <a:t> </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crossing the main running cable again before passing the exit middle line buoy</a:t>
            </a:r>
            <a:r>
              <a:rPr lang="en-US" sz="1800" kern="150" dirty="0">
                <a:solidFill>
                  <a:srgbClr val="0070C0"/>
                </a:solidFill>
                <a:effectLst/>
                <a:latin typeface="Arial" panose="020B0604020202020204" pitchFamily="34" charset="0"/>
                <a:ea typeface="Times New Roman" panose="02020603050405020304" pitchFamily="18" charset="0"/>
                <a:cs typeface="Arial Unicode MS" panose="020B0604020202020204"/>
              </a:rPr>
              <a:t> </a:t>
            </a:r>
            <a:r>
              <a:rPr lang="en-US" sz="1800" strike="sngStrike" kern="150" dirty="0">
                <a:effectLst/>
                <a:latin typeface="Arial" panose="020B0604020202020204" pitchFamily="34" charset="0"/>
                <a:ea typeface="Times New Roman" panose="02020603050405020304" pitchFamily="18" charset="0"/>
                <a:cs typeface="Arial Unicode MS" panose="020B0604020202020204"/>
              </a:rPr>
              <a:t>the exit gate</a:t>
            </a:r>
            <a:r>
              <a:rPr lang="en-US" sz="1800" kern="150" dirty="0">
                <a:effectLst/>
                <a:latin typeface="Arial" panose="020B0604020202020204" pitchFamily="34" charset="0"/>
                <a:ea typeface="Times New Roman" panose="02020603050405020304" pitchFamily="18" charset="0"/>
                <a:cs typeface="Arial Unicode MS" panose="020B0604020202020204"/>
              </a:rPr>
              <a:t> and turns around the deflection pulley that indicates the end of the competition area, all in skiing position (Rule TR2.3). By doing this he then qualifies for the next pass. Depending on the mode, continuous mode or alternating mode, the skier will stay on the cable for the next pass or will leave the handle. See for details on the mode below.</a:t>
            </a:r>
          </a:p>
          <a:p>
            <a:r>
              <a:rPr lang="en-GB" kern="150" dirty="0">
                <a:effectLst/>
                <a:latin typeface="Arial" panose="020B0604020202020204" pitchFamily="34" charset="0"/>
                <a:ea typeface="Times New Roman" panose="02020603050405020304" pitchFamily="18" charset="0"/>
                <a:cs typeface="Arial Unicode MS" panose="020B0604020202020204"/>
              </a:rPr>
              <a:t>Rule TR5.3: Competition area and description of the slalom buoys</a:t>
            </a:r>
          </a:p>
          <a:p>
            <a:pPr marL="0" indent="0" algn="just" fontAlgn="auto">
              <a:buNone/>
            </a:pPr>
            <a:r>
              <a:rPr lang="en-GB" sz="1800" kern="0" dirty="0">
                <a:effectLst/>
                <a:latin typeface="Arial" panose="020B0604020202020204" pitchFamily="34" charset="0"/>
                <a:ea typeface="SimSun" panose="02010600030101010101" pitchFamily="2" charset="-122"/>
                <a:cs typeface="Arial" panose="020B0604020202020204" pitchFamily="34" charset="0"/>
              </a:rPr>
              <a:t>The colour of buoys shall be selected for maximum visibility. For the Slalom and exit </a:t>
            </a:r>
            <a:r>
              <a:rPr lang="en-US" sz="1800" kern="0" dirty="0">
                <a:solidFill>
                  <a:srgbClr val="0000FF"/>
                </a:solidFill>
                <a:effectLst/>
                <a:latin typeface="Arial" panose="020B0604020202020204" pitchFamily="34" charset="0"/>
                <a:ea typeface="SimSun" panose="02010600030101010101" pitchFamily="2" charset="-122"/>
                <a:cs typeface="Arial" panose="020B0604020202020204" pitchFamily="34" charset="0"/>
              </a:rPr>
              <a:t>middle line</a:t>
            </a:r>
            <a:r>
              <a:rPr lang="en-US" sz="1800" strike="sngStrike" kern="0" dirty="0">
                <a:solidFill>
                  <a:srgbClr val="0000FF"/>
                </a:solidFill>
                <a:effectLst/>
                <a:latin typeface="Arial" panose="020B0604020202020204" pitchFamily="34" charset="0"/>
                <a:ea typeface="SimSun" panose="02010600030101010101" pitchFamily="2" charset="-122"/>
                <a:cs typeface="Arial" panose="020B0604020202020204" pitchFamily="34" charset="0"/>
              </a:rPr>
              <a:t> </a:t>
            </a:r>
            <a:r>
              <a:rPr lang="en-GB" sz="1800" strike="sngStrike" kern="0" dirty="0">
                <a:effectLst/>
                <a:latin typeface="Arial" panose="020B0604020202020204" pitchFamily="34" charset="0"/>
                <a:ea typeface="SimSun" panose="02010600030101010101" pitchFamily="2" charset="-122"/>
                <a:cs typeface="Arial" panose="020B0604020202020204" pitchFamily="34" charset="0"/>
              </a:rPr>
              <a:t>gate</a:t>
            </a:r>
            <a:r>
              <a:rPr lang="en-GB" sz="1800" kern="0" dirty="0">
                <a:effectLst/>
                <a:latin typeface="Arial" panose="020B0604020202020204" pitchFamily="34" charset="0"/>
                <a:ea typeface="SimSun" panose="02010600030101010101" pitchFamily="2" charset="-122"/>
                <a:cs typeface="Arial" panose="020B0604020202020204" pitchFamily="34" charset="0"/>
              </a:rPr>
              <a:t> buoys a fluorescent red or yellow colour is recommended.</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fontAlgn="auto">
              <a:spcBef>
                <a:spcPts val="0"/>
              </a:spcBef>
              <a:buNone/>
            </a:pPr>
            <a:r>
              <a:rPr lang="en-US" sz="1800" kern="0" dirty="0">
                <a:solidFill>
                  <a:srgbClr val="0000FF"/>
                </a:solidFill>
                <a:effectLst/>
                <a:latin typeface="Arial" panose="020B0604020202020204" pitchFamily="34" charset="0"/>
                <a:ea typeface="SimSun" panose="02010600030101010101" pitchFamily="2" charset="-122"/>
                <a:cs typeface="Arial" panose="020B0604020202020204" pitchFamily="34" charset="0"/>
              </a:rPr>
              <a:t>Other middle </a:t>
            </a:r>
            <a:r>
              <a:rPr lang="en-GB" sz="1800" kern="0" dirty="0">
                <a:effectLst/>
                <a:latin typeface="Arial" panose="020B0604020202020204" pitchFamily="34" charset="0"/>
                <a:ea typeface="SimSun" panose="02010600030101010101" pitchFamily="2" charset="-122"/>
                <a:cs typeface="Arial" panose="020B0604020202020204" pitchFamily="34" charset="0"/>
              </a:rPr>
              <a:t>line buoys in the slalom course, if existing, shall be a different colour from the slalom </a:t>
            </a:r>
            <a:r>
              <a:rPr lang="en-GB" sz="1800" strike="sngStrike" kern="0" dirty="0">
                <a:effectLst/>
                <a:latin typeface="Arial" panose="020B0604020202020204" pitchFamily="34" charset="0"/>
                <a:ea typeface="SimSun" panose="02010600030101010101" pitchFamily="2" charset="-122"/>
                <a:cs typeface="Arial" panose="020B0604020202020204" pitchFamily="34" charset="0"/>
              </a:rPr>
              <a:t>and exit gate</a:t>
            </a:r>
            <a:r>
              <a:rPr lang="en-GB" sz="1800" kern="0" dirty="0">
                <a:effectLst/>
                <a:latin typeface="Arial" panose="020B0604020202020204" pitchFamily="34" charset="0"/>
                <a:ea typeface="SimSun" panose="02010600030101010101" pitchFamily="2" charset="-122"/>
                <a:cs typeface="Arial" panose="020B0604020202020204" pitchFamily="34" charset="0"/>
              </a:rPr>
              <a:t> buoys. White or yellow is recommended.</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dirty="0"/>
          </a:p>
        </p:txBody>
      </p:sp>
    </p:spTree>
    <p:extLst>
      <p:ext uri="{BB962C8B-B14F-4D97-AF65-F5344CB8AC3E}">
        <p14:creationId xmlns:p14="http://schemas.microsoft.com/office/powerpoint/2010/main" val="44523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2848132" y="365125"/>
            <a:ext cx="8505668" cy="1325563"/>
          </a:xfrm>
        </p:spPr>
        <p:txBody>
          <a:bodyPr/>
          <a:lstStyle/>
          <a:p>
            <a:r>
              <a:rPr lang="nl-BE" dirty="0" err="1"/>
              <a:t>Rule</a:t>
            </a:r>
            <a:r>
              <a:rPr lang="nl-BE" dirty="0"/>
              <a:t> changes – Technical Rules (TR 5)</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200" y="1825625"/>
            <a:ext cx="10824148" cy="4351338"/>
          </a:xfrm>
        </p:spPr>
        <p:txBody>
          <a:bodyPr/>
          <a:lstStyle/>
          <a:p>
            <a:r>
              <a:rPr lang="nl-BE" dirty="0" err="1"/>
              <a:t>Rule</a:t>
            </a:r>
            <a:r>
              <a:rPr lang="nl-BE" dirty="0"/>
              <a:t> TR5.9: Scoring in slalom</a:t>
            </a:r>
          </a:p>
          <a:p>
            <a:pPr marL="0" lvl="0" indent="0" algn="just">
              <a:buFont typeface="+mj-lt"/>
              <a:buAutoNum type="alphaLcPeriod" startAt="2"/>
            </a:pPr>
            <a:r>
              <a:rPr lang="en-GB" sz="1800" dirty="0">
                <a:effectLst/>
                <a:latin typeface="Arial" panose="020B0604020202020204" pitchFamily="34" charset="0"/>
                <a:ea typeface="Calibri" panose="020F0502020204030204" pitchFamily="34" charset="0"/>
                <a:cs typeface="Times New Roman" panose="02020603050405020304" pitchFamily="18" charset="0"/>
              </a:rPr>
              <a:t>Use of an end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gate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course</a:t>
            </a:r>
            <a:r>
              <a:rPr lang="en-GB"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video. A video camera shall be located to display the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end gate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exit middle line buoy </a:t>
            </a:r>
            <a:r>
              <a:rPr lang="en-GB" sz="1800" dirty="0">
                <a:effectLst/>
                <a:latin typeface="Arial" panose="020B0604020202020204" pitchFamily="34" charset="0"/>
                <a:ea typeface="Calibri" panose="020F0502020204030204" pitchFamily="34" charset="0"/>
                <a:cs typeface="Times New Roman" panose="02020603050405020304" pitchFamily="18" charset="0"/>
              </a:rPr>
              <a:t>and the 6</a:t>
            </a:r>
            <a:r>
              <a:rPr lang="en-GB" sz="1800" baseline="30000" dirty="0">
                <a:effectLst/>
                <a:latin typeface="Arial" panose="020B0604020202020204" pitchFamily="34" charset="0"/>
                <a:ea typeface="Calibri" panose="020F0502020204030204" pitchFamily="34" charset="0"/>
                <a:cs typeface="Times New Roman" panose="02020603050405020304" pitchFamily="18" charset="0"/>
              </a:rPr>
              <a:t>th</a:t>
            </a:r>
            <a:r>
              <a:rPr lang="en-GB" sz="1800" dirty="0">
                <a:effectLst/>
                <a:latin typeface="Arial" panose="020B0604020202020204" pitchFamily="34" charset="0"/>
                <a:ea typeface="Calibri" panose="020F0502020204030204" pitchFamily="34" charset="0"/>
                <a:cs typeface="Times New Roman" panose="02020603050405020304" pitchFamily="18" charset="0"/>
              </a:rPr>
              <a:t> buoy at all times. (see </a:t>
            </a:r>
            <a:r>
              <a:rPr lang="en-GB" sz="1800" dirty="0">
                <a:effectLst/>
                <a:latin typeface="Arial" panose="020B0604020202020204" pitchFamily="34" charset="0"/>
                <a:ea typeface="SimSun" panose="02010600030101010101" pitchFamily="2" charset="-122"/>
                <a:cs typeface="Times New Roman" panose="02020603050405020304" pitchFamily="18" charset="0"/>
              </a:rPr>
              <a:t>section IV. Appendices and Diagrams). The </a:t>
            </a:r>
            <a:r>
              <a:rPr lang="en-GB" sz="1800" dirty="0">
                <a:effectLst/>
                <a:latin typeface="Arial" panose="020B0604020202020204" pitchFamily="34" charset="0"/>
                <a:ea typeface="Calibri" panose="020F0502020204030204" pitchFamily="34" charset="0"/>
                <a:cs typeface="Times New Roman" panose="02020603050405020304" pitchFamily="18" charset="0"/>
              </a:rPr>
              <a:t>3 judges shall be located on one tower in the middle of the course, with a live view on the course. Each judge shall judge the slalom buoys and the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end gate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exit middle line buoy </a:t>
            </a:r>
            <a:r>
              <a:rPr lang="en-GB" sz="1800" dirty="0">
                <a:effectLst/>
                <a:latin typeface="Arial" panose="020B0604020202020204" pitchFamily="34" charset="0"/>
                <a:ea typeface="Calibri" panose="020F0502020204030204" pitchFamily="34" charset="0"/>
                <a:cs typeface="Times New Roman" panose="02020603050405020304" pitchFamily="18" charset="0"/>
              </a:rPr>
              <a:t>independently. All three judges must be able to see the live stream from the exit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gate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course</a:t>
            </a:r>
            <a:r>
              <a:rPr lang="en-GB" sz="1800" dirty="0">
                <a:effectLst/>
                <a:latin typeface="Arial" panose="020B0604020202020204" pitchFamily="34" charset="0"/>
                <a:ea typeface="Calibri" panose="020F0502020204030204" pitchFamily="34" charset="0"/>
                <a:cs typeface="Times New Roman" panose="02020603050405020304" pitchFamily="18" charset="0"/>
              </a:rPr>
              <a:t> video camera without turning away from the course.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000"/>
              </a:spcAft>
              <a:buFont typeface="+mj-lt"/>
              <a:buAutoNum type="alphaLcPeriod" startAt="2"/>
            </a:pPr>
            <a:r>
              <a:rPr lang="en-GB" sz="1800" dirty="0">
                <a:effectLst/>
                <a:latin typeface="Arial" panose="020B0604020202020204" pitchFamily="34" charset="0"/>
                <a:ea typeface="Calibri" panose="020F0502020204030204" pitchFamily="34" charset="0"/>
                <a:cs typeface="Times New Roman" panose="02020603050405020304" pitchFamily="18" charset="0"/>
              </a:rPr>
              <a:t>No video used. Two judges shall be on the first judging tower and one judge on a second judging tower, placed in a suitable position to judge the exit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middle line buoy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gate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Skier</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rPr>
              <a:t>All </a:t>
            </a:r>
            <a:r>
              <a:rPr lang="en-GB" sz="1800" dirty="0">
                <a:effectLst/>
                <a:latin typeface="Arial" panose="020B0604020202020204" pitchFamily="34" charset="0"/>
                <a:ea typeface="Calibri" panose="020F0502020204030204" pitchFamily="34" charset="0"/>
                <a:cs typeface="Times New Roman" panose="02020603050405020304" pitchFamily="18" charset="0"/>
              </a:rPr>
              <a:t>buoys shall be judged by all judges. </a:t>
            </a:r>
            <a:r>
              <a:rPr lang="en-GB" sz="1800" strike="sngStrike" dirty="0">
                <a:effectLst/>
                <a:latin typeface="Arial" panose="020B0604020202020204" pitchFamily="34" charset="0"/>
                <a:ea typeface="Calibri" panose="020F0502020204030204" pitchFamily="34" charset="0"/>
                <a:cs typeface="Times New Roman" panose="02020603050405020304" pitchFamily="18" charset="0"/>
              </a:rPr>
              <a:t>The exit gate shall be judged only by the exit gate judge</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83350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3043003" y="290175"/>
            <a:ext cx="8600175" cy="1325563"/>
          </a:xfrm>
        </p:spPr>
        <p:txBody>
          <a:bodyPr/>
          <a:lstStyle/>
          <a:p>
            <a:r>
              <a:rPr lang="nl-BE" dirty="0" err="1"/>
              <a:t>Rule</a:t>
            </a:r>
            <a:r>
              <a:rPr lang="nl-BE" dirty="0"/>
              <a:t> changes – Technical Rules (TR 6)</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200" y="1825625"/>
            <a:ext cx="10804978" cy="4351338"/>
          </a:xfrm>
        </p:spPr>
        <p:txBody>
          <a:bodyPr/>
          <a:lstStyle/>
          <a:p>
            <a:pPr marL="0" indent="0">
              <a:buNone/>
            </a:pPr>
            <a:r>
              <a:rPr lang="nl-BE" dirty="0"/>
              <a:t>For </a:t>
            </a:r>
            <a:r>
              <a:rPr lang="nl-BE" dirty="0" err="1"/>
              <a:t>safety</a:t>
            </a:r>
            <a:r>
              <a:rPr lang="nl-BE" dirty="0"/>
              <a:t> in tricks we </a:t>
            </a:r>
            <a:r>
              <a:rPr lang="nl-BE" dirty="0" err="1"/>
              <a:t>will</a:t>
            </a:r>
            <a:r>
              <a:rPr lang="nl-BE" dirty="0"/>
              <a:t> no </a:t>
            </a:r>
            <a:r>
              <a:rPr lang="nl-BE" dirty="0" err="1"/>
              <a:t>longer</a:t>
            </a:r>
            <a:r>
              <a:rPr lang="nl-BE" dirty="0"/>
              <a:t> </a:t>
            </a:r>
            <a:r>
              <a:rPr lang="nl-BE" dirty="0" err="1"/>
              <a:t>allow</a:t>
            </a:r>
            <a:r>
              <a:rPr lang="nl-BE" dirty="0"/>
              <a:t> </a:t>
            </a:r>
            <a:r>
              <a:rPr lang="nl-BE" dirty="0" err="1"/>
              <a:t>to</a:t>
            </a:r>
            <a:r>
              <a:rPr lang="nl-BE" dirty="0"/>
              <a:t> cut </a:t>
            </a:r>
            <a:r>
              <a:rPr lang="nl-BE" dirty="0" err="1"/>
              <a:t>inside</a:t>
            </a:r>
            <a:r>
              <a:rPr lang="nl-BE" dirty="0"/>
              <a:t> close </a:t>
            </a:r>
            <a:r>
              <a:rPr lang="nl-BE" dirty="0" err="1"/>
              <a:t>to</a:t>
            </a:r>
            <a:r>
              <a:rPr lang="nl-BE" dirty="0"/>
              <a:t> </a:t>
            </a:r>
            <a:r>
              <a:rPr lang="nl-BE" dirty="0" err="1"/>
              <a:t>the</a:t>
            </a:r>
            <a:r>
              <a:rPr lang="nl-BE" dirty="0"/>
              <a:t> exit pulley.</a:t>
            </a:r>
          </a:p>
          <a:p>
            <a:r>
              <a:rPr lang="en-GB" dirty="0"/>
              <a:t>Rule TR6.2: Safety – cutting inside</a:t>
            </a:r>
          </a:p>
          <a:p>
            <a:pPr marL="0" indent="0" algn="just">
              <a:buNone/>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For safety reasons flips and other tricks that require cutting to the inside are not allowed within the last 25-30m before the skier reaches the end corner. This 25-30m mark will be indicated with a buoy on the water. The exit middle line buoy for slalom can be used as 25-30m mark. </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Should a skier cut to the inside after the mark buoy, this trick pass will be cancelled and his score will be zero for this pass, as this would be considered ‘unsafe </a:t>
            </a:r>
            <a:r>
              <a:rPr lang="en-US" sz="1800" kern="150" dirty="0" err="1">
                <a:solidFill>
                  <a:srgbClr val="0000FF"/>
                </a:solidFill>
                <a:effectLst/>
                <a:latin typeface="Arial" panose="020B0604020202020204" pitchFamily="34" charset="0"/>
                <a:ea typeface="Times New Roman" panose="02020603050405020304" pitchFamily="18" charset="0"/>
                <a:cs typeface="Arial Unicode MS" panose="020B0604020202020204"/>
              </a:rPr>
              <a:t>behaviour</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 If the event allows two attempts, the skier will still be allowed to take his second attempt.</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dirty="0"/>
          </a:p>
        </p:txBody>
      </p:sp>
    </p:spTree>
    <p:extLst>
      <p:ext uri="{BB962C8B-B14F-4D97-AF65-F5344CB8AC3E}">
        <p14:creationId xmlns:p14="http://schemas.microsoft.com/office/powerpoint/2010/main" val="42856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D46B86-913A-450F-A2FF-C327C1C963FA}"/>
              </a:ext>
            </a:extLst>
          </p:cNvPr>
          <p:cNvPicPr>
            <a:picLocks noChangeAspect="1"/>
          </p:cNvPicPr>
          <p:nvPr/>
        </p:nvPicPr>
        <p:blipFill>
          <a:blip r:embed="rId2"/>
          <a:stretch>
            <a:fillRect/>
          </a:stretch>
        </p:blipFill>
        <p:spPr>
          <a:xfrm>
            <a:off x="548821" y="461291"/>
            <a:ext cx="1911448" cy="1149409"/>
          </a:xfrm>
          <a:prstGeom prst="rect">
            <a:avLst/>
          </a:prstGeom>
        </p:spPr>
      </p:pic>
      <p:sp>
        <p:nvSpPr>
          <p:cNvPr id="4" name="Title 3">
            <a:extLst>
              <a:ext uri="{FF2B5EF4-FFF2-40B4-BE49-F238E27FC236}">
                <a16:creationId xmlns:a16="http://schemas.microsoft.com/office/drawing/2014/main" id="{4FC83947-9B2F-4502-8B00-F876B920D3D1}"/>
              </a:ext>
            </a:extLst>
          </p:cNvPr>
          <p:cNvSpPr>
            <a:spLocks noGrp="1"/>
          </p:cNvSpPr>
          <p:nvPr>
            <p:ph type="title"/>
          </p:nvPr>
        </p:nvSpPr>
        <p:spPr>
          <a:xfrm>
            <a:off x="2848131" y="365125"/>
            <a:ext cx="8795047" cy="1325563"/>
          </a:xfrm>
        </p:spPr>
        <p:txBody>
          <a:bodyPr/>
          <a:lstStyle/>
          <a:p>
            <a:r>
              <a:rPr lang="nl-BE" dirty="0" err="1"/>
              <a:t>Rule</a:t>
            </a:r>
            <a:r>
              <a:rPr lang="nl-BE" dirty="0"/>
              <a:t> changes – Technical Rules (TR 10)</a:t>
            </a:r>
            <a:endParaRPr lang="en-GB" dirty="0"/>
          </a:p>
        </p:txBody>
      </p:sp>
      <p:sp>
        <p:nvSpPr>
          <p:cNvPr id="5" name="Content Placeholder 4">
            <a:extLst>
              <a:ext uri="{FF2B5EF4-FFF2-40B4-BE49-F238E27FC236}">
                <a16:creationId xmlns:a16="http://schemas.microsoft.com/office/drawing/2014/main" id="{FF9F3363-AA43-4A8C-91E5-B22629278A51}"/>
              </a:ext>
            </a:extLst>
          </p:cNvPr>
          <p:cNvSpPr>
            <a:spLocks noGrp="1"/>
          </p:cNvSpPr>
          <p:nvPr>
            <p:ph idx="1"/>
          </p:nvPr>
        </p:nvSpPr>
        <p:spPr>
          <a:xfrm>
            <a:off x="838200" y="1825625"/>
            <a:ext cx="10804978" cy="4351338"/>
          </a:xfrm>
        </p:spPr>
        <p:txBody>
          <a:bodyPr/>
          <a:lstStyle/>
          <a:p>
            <a:r>
              <a:rPr lang="nl-BE" dirty="0" err="1"/>
              <a:t>Rule</a:t>
            </a:r>
            <a:r>
              <a:rPr lang="nl-BE" dirty="0"/>
              <a:t> TR10.3: </a:t>
            </a:r>
            <a:r>
              <a:rPr lang="nl-BE" dirty="0" err="1"/>
              <a:t>Homologation</a:t>
            </a:r>
            <a:r>
              <a:rPr lang="nl-BE" dirty="0"/>
              <a:t> </a:t>
            </a:r>
            <a:r>
              <a:rPr lang="nl-BE" dirty="0" err="1"/>
              <a:t>fees</a:t>
            </a:r>
            <a:endParaRPr lang="nl-BE" dirty="0"/>
          </a:p>
          <a:p>
            <a:pPr marL="0" indent="0" algn="just">
              <a:spcBef>
                <a:spcPts val="0"/>
              </a:spcBef>
              <a:buNone/>
              <a:tabLst>
                <a:tab pos="2250440" algn="l"/>
              </a:tabLst>
            </a:pPr>
            <a:endPar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tabLst>
                <a:tab pos="2250440" algn="l"/>
              </a:tabLst>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The homologation fees are payable on the submission of a homologation dossier, even if the homologation or the homologation level is refused. The nationals are free of charge.</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tabLst>
                <a:tab pos="2250440" algn="l"/>
              </a:tabLst>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The fee for a national competition WBW homologated is 50€.</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tabLst>
                <a:tab pos="2250440" algn="l"/>
              </a:tabLst>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The fee for a national competition normal or Record Capability homologated is 100€.</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tabLst>
                <a:tab pos="2250440" algn="l"/>
              </a:tabLst>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The fee for an international competition WBW or normal homologated is 100€. </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lgn="just">
              <a:spcBef>
                <a:spcPts val="0"/>
              </a:spcBef>
              <a:buNone/>
              <a:tabLst>
                <a:tab pos="2250440" algn="l"/>
              </a:tabLst>
            </a:pP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The fee for an international competition Record Capability homologated is 200</a:t>
            </a:r>
            <a:r>
              <a:rPr lang="en-US" sz="1800" kern="150"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a:t>
            </a:r>
            <a:r>
              <a:rPr lang="en-US" sz="1800" kern="150" dirty="0">
                <a:solidFill>
                  <a:srgbClr val="0000FF"/>
                </a:solidFill>
                <a:effectLst/>
                <a:latin typeface="Arial" panose="020B0604020202020204" pitchFamily="34" charset="0"/>
                <a:ea typeface="Times New Roman" panose="02020603050405020304" pitchFamily="18" charset="0"/>
                <a:cs typeface="Arial Unicode MS" panose="020B0604020202020204"/>
              </a:rPr>
              <a:t>.</a:t>
            </a:r>
            <a:endParaRPr lang="en-GB" sz="1800" kern="150" dirty="0">
              <a:effectLst/>
              <a:latin typeface="Arial" panose="020B0604020202020204" pitchFamily="34" charset="0"/>
              <a:ea typeface="Times New Roman" panose="02020603050405020304" pitchFamily="18" charset="0"/>
              <a:cs typeface="Arial Unicode MS" panose="020B0604020202020204"/>
            </a:endParaRPr>
          </a:p>
          <a:p>
            <a:pPr marL="0" indent="0">
              <a:buNone/>
            </a:pPr>
            <a:endParaRPr lang="en-GB" dirty="0"/>
          </a:p>
        </p:txBody>
      </p:sp>
    </p:spTree>
    <p:extLst>
      <p:ext uri="{BB962C8B-B14F-4D97-AF65-F5344CB8AC3E}">
        <p14:creationId xmlns:p14="http://schemas.microsoft.com/office/powerpoint/2010/main" val="3879275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1715</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General information</vt:lpstr>
      <vt:lpstr>Rule changes – General Rules (G2)</vt:lpstr>
      <vt:lpstr>Rule changes – General Rules (G3)</vt:lpstr>
      <vt:lpstr>Rule changes – General Rules</vt:lpstr>
      <vt:lpstr>Rule changes – Technical Rules (TR 5)</vt:lpstr>
      <vt:lpstr>Rule changes – Technical Rules (TR 5)</vt:lpstr>
      <vt:lpstr>Rule changes – Technical Rules (TR 6)</vt:lpstr>
      <vt:lpstr>Rule changes – Technical Rules (TR 10)</vt:lpstr>
      <vt:lpstr>Rule changes – Specific Competition Rules (SC3)</vt:lpstr>
      <vt:lpstr>Rule changes – Specific Competition Rules (SC4)</vt:lpstr>
      <vt:lpstr>Rule changes – Specific Competition Rules (SC4)</vt:lpstr>
      <vt:lpstr>Diagrams – slalom </vt:lpstr>
      <vt:lpstr>Diagrams – jump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Adriaensen</dc:creator>
  <cp:lastModifiedBy>Sid Adriaensen</cp:lastModifiedBy>
  <cp:revision>3</cp:revision>
  <dcterms:created xsi:type="dcterms:W3CDTF">2022-04-03T15:34:44Z</dcterms:created>
  <dcterms:modified xsi:type="dcterms:W3CDTF">2022-04-23T08:40:46Z</dcterms:modified>
</cp:coreProperties>
</file>